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1"/>
  </p:sldMasterIdLst>
  <p:notesMasterIdLst>
    <p:notesMasterId r:id="rId98"/>
  </p:notesMasterIdLst>
  <p:sldIdLst>
    <p:sldId id="270" r:id="rId2"/>
    <p:sldId id="271" r:id="rId3"/>
    <p:sldId id="272" r:id="rId4"/>
    <p:sldId id="273" r:id="rId5"/>
    <p:sldId id="274" r:id="rId6"/>
    <p:sldId id="275" r:id="rId7"/>
    <p:sldId id="276" r:id="rId8"/>
    <p:sldId id="290" r:id="rId9"/>
    <p:sldId id="291" r:id="rId10"/>
    <p:sldId id="292" r:id="rId11"/>
    <p:sldId id="293" r:id="rId12"/>
    <p:sldId id="294" r:id="rId13"/>
    <p:sldId id="295" r:id="rId14"/>
    <p:sldId id="296" r:id="rId15"/>
    <p:sldId id="297" r:id="rId16"/>
    <p:sldId id="298" r:id="rId17"/>
    <p:sldId id="299" r:id="rId18"/>
    <p:sldId id="300" r:id="rId19"/>
    <p:sldId id="301" r:id="rId20"/>
    <p:sldId id="302" r:id="rId21"/>
    <p:sldId id="303" r:id="rId22"/>
    <p:sldId id="304" r:id="rId23"/>
    <p:sldId id="305" r:id="rId24"/>
    <p:sldId id="306" r:id="rId25"/>
    <p:sldId id="307" r:id="rId26"/>
    <p:sldId id="308" r:id="rId27"/>
    <p:sldId id="309" r:id="rId28"/>
    <p:sldId id="310" r:id="rId29"/>
    <p:sldId id="311" r:id="rId30"/>
    <p:sldId id="312" r:id="rId31"/>
    <p:sldId id="313" r:id="rId32"/>
    <p:sldId id="314" r:id="rId33"/>
    <p:sldId id="315" r:id="rId34"/>
    <p:sldId id="316" r:id="rId35"/>
    <p:sldId id="317" r:id="rId36"/>
    <p:sldId id="318" r:id="rId37"/>
    <p:sldId id="319" r:id="rId38"/>
    <p:sldId id="320" r:id="rId39"/>
    <p:sldId id="321" r:id="rId40"/>
    <p:sldId id="322" r:id="rId41"/>
    <p:sldId id="323" r:id="rId42"/>
    <p:sldId id="324" r:id="rId43"/>
    <p:sldId id="325" r:id="rId44"/>
    <p:sldId id="326" r:id="rId45"/>
    <p:sldId id="327" r:id="rId46"/>
    <p:sldId id="328" r:id="rId47"/>
    <p:sldId id="329" r:id="rId48"/>
    <p:sldId id="330" r:id="rId49"/>
    <p:sldId id="331" r:id="rId50"/>
    <p:sldId id="332" r:id="rId51"/>
    <p:sldId id="333" r:id="rId52"/>
    <p:sldId id="334" r:id="rId53"/>
    <p:sldId id="335" r:id="rId54"/>
    <p:sldId id="336" r:id="rId55"/>
    <p:sldId id="337" r:id="rId56"/>
    <p:sldId id="338" r:id="rId57"/>
    <p:sldId id="339" r:id="rId58"/>
    <p:sldId id="340" r:id="rId59"/>
    <p:sldId id="341" r:id="rId60"/>
    <p:sldId id="342" r:id="rId61"/>
    <p:sldId id="343" r:id="rId62"/>
    <p:sldId id="344" r:id="rId63"/>
    <p:sldId id="345" r:id="rId64"/>
    <p:sldId id="346" r:id="rId65"/>
    <p:sldId id="347" r:id="rId66"/>
    <p:sldId id="348" r:id="rId67"/>
    <p:sldId id="349" r:id="rId68"/>
    <p:sldId id="350" r:id="rId69"/>
    <p:sldId id="351" r:id="rId70"/>
    <p:sldId id="352" r:id="rId71"/>
    <p:sldId id="353" r:id="rId72"/>
    <p:sldId id="354" r:id="rId73"/>
    <p:sldId id="355" r:id="rId74"/>
    <p:sldId id="356" r:id="rId75"/>
    <p:sldId id="357" r:id="rId76"/>
    <p:sldId id="358" r:id="rId77"/>
    <p:sldId id="359" r:id="rId78"/>
    <p:sldId id="360" r:id="rId79"/>
    <p:sldId id="362" r:id="rId80"/>
    <p:sldId id="380" r:id="rId81"/>
    <p:sldId id="364" r:id="rId82"/>
    <p:sldId id="379" r:id="rId83"/>
    <p:sldId id="365" r:id="rId84"/>
    <p:sldId id="366" r:id="rId85"/>
    <p:sldId id="367" r:id="rId86"/>
    <p:sldId id="368" r:id="rId87"/>
    <p:sldId id="369" r:id="rId88"/>
    <p:sldId id="370" r:id="rId89"/>
    <p:sldId id="371" r:id="rId90"/>
    <p:sldId id="372" r:id="rId91"/>
    <p:sldId id="373" r:id="rId92"/>
    <p:sldId id="374" r:id="rId93"/>
    <p:sldId id="375" r:id="rId94"/>
    <p:sldId id="376" r:id="rId95"/>
    <p:sldId id="377" r:id="rId96"/>
    <p:sldId id="378" r:id="rId97"/>
  </p:sldIdLst>
  <p:sldSz cx="12192000" cy="6858000"/>
  <p:notesSz cx="6858000" cy="9144000"/>
  <p:custDataLst>
    <p:tags r:id="rId9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M User" initials="LM" lastIdx="6" clrIdx="0">
    <p:extLst>
      <p:ext uri="{19B8F6BF-5375-455C-9EA6-DF929625EA0E}">
        <p15:presenceInfo xmlns:p15="http://schemas.microsoft.com/office/powerpoint/2012/main" userId="LM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62C1"/>
    <a:srgbClr val="056280"/>
    <a:srgbClr val="6C6C6C"/>
    <a:srgbClr val="013334"/>
    <a:srgbClr val="10069F"/>
    <a:srgbClr val="4E2A84"/>
    <a:srgbClr val="582E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17" autoAdjust="0"/>
    <p:restoredTop sz="86349" autoAdjust="0"/>
  </p:normalViewPr>
  <p:slideViewPr>
    <p:cSldViewPr>
      <p:cViewPr varScale="1">
        <p:scale>
          <a:sx n="141" d="100"/>
          <a:sy n="141" d="100"/>
        </p:scale>
        <p:origin x="224" y="344"/>
      </p:cViewPr>
      <p:guideLst>
        <p:guide orient="horz" pos="2160"/>
        <p:guide pos="3840"/>
      </p:guideLst>
    </p:cSldViewPr>
  </p:slideViewPr>
  <p:outlineViewPr>
    <p:cViewPr>
      <p:scale>
        <a:sx n="33" d="100"/>
        <a:sy n="33" d="100"/>
      </p:scale>
      <p:origin x="0" y="-16698"/>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 r:id="rId72" collapse="1"/>
      <p:sld r:id="rId73" collapse="1"/>
      <p:sld r:id="rId74" collapse="1"/>
      <p:sld r:id="rId75" collapse="1"/>
      <p:sld r:id="rId76" collapse="1"/>
      <p:sld r:id="rId77" collapse="1"/>
      <p:sld r:id="rId78" collapse="1"/>
      <p:sld r:id="rId79" collapse="1"/>
      <p:sld r:id="rId80" collapse="1"/>
      <p:sld r:id="rId81" collapse="1"/>
      <p:sld r:id="rId82" collapse="1"/>
      <p:sld r:id="rId83" collapse="1"/>
      <p:sld r:id="rId84" collapse="1"/>
      <p:sld r:id="rId85" collapse="1"/>
      <p:sld r:id="rId86" collapse="1"/>
      <p:sld r:id="rId87" collapse="1"/>
      <p:sld r:id="rId88" collapse="1"/>
      <p:sld r:id="rId89" collapse="1"/>
      <p:sld r:id="rId90" collapse="1"/>
      <p:sld r:id="rId91" collapse="1"/>
      <p:sld r:id="rId92" collapse="1"/>
      <p:sld r:id="rId93" collapse="1"/>
      <p:sld r:id="rId94" collapse="1"/>
      <p:sld r:id="rId95" collapse="1"/>
      <p:sld r:id="rId96" collapse="1"/>
    </p:sldLst>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gs" Target="tags/tag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26" Type="http://schemas.openxmlformats.org/officeDocument/2006/relationships/slide" Target="slides/slide26.xml"/><Relationship Id="rId21" Type="http://schemas.openxmlformats.org/officeDocument/2006/relationships/slide" Target="slides/slide21.xml"/><Relationship Id="rId42" Type="http://schemas.openxmlformats.org/officeDocument/2006/relationships/slide" Target="slides/slide42.xml"/><Relationship Id="rId47" Type="http://schemas.openxmlformats.org/officeDocument/2006/relationships/slide" Target="slides/slide47.xml"/><Relationship Id="rId63" Type="http://schemas.openxmlformats.org/officeDocument/2006/relationships/slide" Target="slides/slide63.xml"/><Relationship Id="rId68" Type="http://schemas.openxmlformats.org/officeDocument/2006/relationships/slide" Target="slides/slide68.xml"/><Relationship Id="rId84" Type="http://schemas.openxmlformats.org/officeDocument/2006/relationships/slide" Target="slides/slide84.xml"/><Relationship Id="rId89" Type="http://schemas.openxmlformats.org/officeDocument/2006/relationships/slide" Target="slides/slide89.xml"/><Relationship Id="rId16" Type="http://schemas.openxmlformats.org/officeDocument/2006/relationships/slide" Target="slides/slide16.xml"/><Relationship Id="rId11" Type="http://schemas.openxmlformats.org/officeDocument/2006/relationships/slide" Target="slides/slide11.xml"/><Relationship Id="rId32" Type="http://schemas.openxmlformats.org/officeDocument/2006/relationships/slide" Target="slides/slide32.xml"/><Relationship Id="rId37" Type="http://schemas.openxmlformats.org/officeDocument/2006/relationships/slide" Target="slides/slide37.xml"/><Relationship Id="rId53" Type="http://schemas.openxmlformats.org/officeDocument/2006/relationships/slide" Target="slides/slide53.xml"/><Relationship Id="rId58" Type="http://schemas.openxmlformats.org/officeDocument/2006/relationships/slide" Target="slides/slide58.xml"/><Relationship Id="rId74" Type="http://schemas.openxmlformats.org/officeDocument/2006/relationships/slide" Target="slides/slide74.xml"/><Relationship Id="rId79" Type="http://schemas.openxmlformats.org/officeDocument/2006/relationships/slide" Target="slides/slide79.xml"/><Relationship Id="rId5" Type="http://schemas.openxmlformats.org/officeDocument/2006/relationships/slide" Target="slides/slide5.xml"/><Relationship Id="rId90" Type="http://schemas.openxmlformats.org/officeDocument/2006/relationships/slide" Target="slides/slide90.xml"/><Relationship Id="rId95" Type="http://schemas.openxmlformats.org/officeDocument/2006/relationships/slide" Target="slides/slide95.xml"/><Relationship Id="rId22" Type="http://schemas.openxmlformats.org/officeDocument/2006/relationships/slide" Target="slides/slide22.xml"/><Relationship Id="rId27" Type="http://schemas.openxmlformats.org/officeDocument/2006/relationships/slide" Target="slides/slide27.xml"/><Relationship Id="rId43" Type="http://schemas.openxmlformats.org/officeDocument/2006/relationships/slide" Target="slides/slide43.xml"/><Relationship Id="rId48" Type="http://schemas.openxmlformats.org/officeDocument/2006/relationships/slide" Target="slides/slide48.xml"/><Relationship Id="rId64" Type="http://schemas.openxmlformats.org/officeDocument/2006/relationships/slide" Target="slides/slide64.xml"/><Relationship Id="rId69" Type="http://schemas.openxmlformats.org/officeDocument/2006/relationships/slide" Target="slides/slide69.xml"/><Relationship Id="rId8" Type="http://schemas.openxmlformats.org/officeDocument/2006/relationships/slide" Target="slides/slide8.xml"/><Relationship Id="rId51" Type="http://schemas.openxmlformats.org/officeDocument/2006/relationships/slide" Target="slides/slide51.xml"/><Relationship Id="rId72" Type="http://schemas.openxmlformats.org/officeDocument/2006/relationships/slide" Target="slides/slide72.xml"/><Relationship Id="rId80" Type="http://schemas.openxmlformats.org/officeDocument/2006/relationships/slide" Target="slides/slide80.xml"/><Relationship Id="rId85" Type="http://schemas.openxmlformats.org/officeDocument/2006/relationships/slide" Target="slides/slide85.xml"/><Relationship Id="rId93" Type="http://schemas.openxmlformats.org/officeDocument/2006/relationships/slide" Target="slides/slide93.xml"/><Relationship Id="rId3" Type="http://schemas.openxmlformats.org/officeDocument/2006/relationships/slide" Target="slides/slide3.xml"/><Relationship Id="rId12" Type="http://schemas.openxmlformats.org/officeDocument/2006/relationships/slide" Target="slides/slide12.xml"/><Relationship Id="rId17" Type="http://schemas.openxmlformats.org/officeDocument/2006/relationships/slide" Target="slides/slide17.xml"/><Relationship Id="rId25" Type="http://schemas.openxmlformats.org/officeDocument/2006/relationships/slide" Target="slides/slide25.xml"/><Relationship Id="rId33" Type="http://schemas.openxmlformats.org/officeDocument/2006/relationships/slide" Target="slides/slide33.xml"/><Relationship Id="rId38" Type="http://schemas.openxmlformats.org/officeDocument/2006/relationships/slide" Target="slides/slide38.xml"/><Relationship Id="rId46" Type="http://schemas.openxmlformats.org/officeDocument/2006/relationships/slide" Target="slides/slide46.xml"/><Relationship Id="rId59" Type="http://schemas.openxmlformats.org/officeDocument/2006/relationships/slide" Target="slides/slide59.xml"/><Relationship Id="rId67" Type="http://schemas.openxmlformats.org/officeDocument/2006/relationships/slide" Target="slides/slide67.xml"/><Relationship Id="rId20" Type="http://schemas.openxmlformats.org/officeDocument/2006/relationships/slide" Target="slides/slide20.xml"/><Relationship Id="rId41" Type="http://schemas.openxmlformats.org/officeDocument/2006/relationships/slide" Target="slides/slide41.xml"/><Relationship Id="rId54" Type="http://schemas.openxmlformats.org/officeDocument/2006/relationships/slide" Target="slides/slide54.xml"/><Relationship Id="rId62" Type="http://schemas.openxmlformats.org/officeDocument/2006/relationships/slide" Target="slides/slide62.xml"/><Relationship Id="rId70" Type="http://schemas.openxmlformats.org/officeDocument/2006/relationships/slide" Target="slides/slide70.xml"/><Relationship Id="rId75" Type="http://schemas.openxmlformats.org/officeDocument/2006/relationships/slide" Target="slides/slide75.xml"/><Relationship Id="rId83" Type="http://schemas.openxmlformats.org/officeDocument/2006/relationships/slide" Target="slides/slide83.xml"/><Relationship Id="rId88" Type="http://schemas.openxmlformats.org/officeDocument/2006/relationships/slide" Target="slides/slide88.xml"/><Relationship Id="rId91" Type="http://schemas.openxmlformats.org/officeDocument/2006/relationships/slide" Target="slides/slide91.xml"/><Relationship Id="rId96" Type="http://schemas.openxmlformats.org/officeDocument/2006/relationships/slide" Target="slides/slide96.xml"/><Relationship Id="rId1" Type="http://schemas.openxmlformats.org/officeDocument/2006/relationships/slide" Target="slides/slide1.xml"/><Relationship Id="rId6" Type="http://schemas.openxmlformats.org/officeDocument/2006/relationships/slide" Target="slides/slide6.xml"/><Relationship Id="rId15" Type="http://schemas.openxmlformats.org/officeDocument/2006/relationships/slide" Target="slides/slide15.xml"/><Relationship Id="rId23" Type="http://schemas.openxmlformats.org/officeDocument/2006/relationships/slide" Target="slides/slide23.xml"/><Relationship Id="rId28" Type="http://schemas.openxmlformats.org/officeDocument/2006/relationships/slide" Target="slides/slide28.xml"/><Relationship Id="rId36" Type="http://schemas.openxmlformats.org/officeDocument/2006/relationships/slide" Target="slides/slide36.xml"/><Relationship Id="rId49" Type="http://schemas.openxmlformats.org/officeDocument/2006/relationships/slide" Target="slides/slide49.xml"/><Relationship Id="rId57" Type="http://schemas.openxmlformats.org/officeDocument/2006/relationships/slide" Target="slides/slide57.xml"/><Relationship Id="rId10" Type="http://schemas.openxmlformats.org/officeDocument/2006/relationships/slide" Target="slides/slide10.xml"/><Relationship Id="rId31" Type="http://schemas.openxmlformats.org/officeDocument/2006/relationships/slide" Target="slides/slide31.xml"/><Relationship Id="rId44" Type="http://schemas.openxmlformats.org/officeDocument/2006/relationships/slide" Target="slides/slide44.xml"/><Relationship Id="rId52" Type="http://schemas.openxmlformats.org/officeDocument/2006/relationships/slide" Target="slides/slide52.xml"/><Relationship Id="rId60" Type="http://schemas.openxmlformats.org/officeDocument/2006/relationships/slide" Target="slides/slide60.xml"/><Relationship Id="rId65" Type="http://schemas.openxmlformats.org/officeDocument/2006/relationships/slide" Target="slides/slide65.xml"/><Relationship Id="rId73" Type="http://schemas.openxmlformats.org/officeDocument/2006/relationships/slide" Target="slides/slide73.xml"/><Relationship Id="rId78" Type="http://schemas.openxmlformats.org/officeDocument/2006/relationships/slide" Target="slides/slide78.xml"/><Relationship Id="rId81" Type="http://schemas.openxmlformats.org/officeDocument/2006/relationships/slide" Target="slides/slide81.xml"/><Relationship Id="rId86" Type="http://schemas.openxmlformats.org/officeDocument/2006/relationships/slide" Target="slides/slide86.xml"/><Relationship Id="rId94" Type="http://schemas.openxmlformats.org/officeDocument/2006/relationships/slide" Target="slides/slide94.xml"/><Relationship Id="rId4" Type="http://schemas.openxmlformats.org/officeDocument/2006/relationships/slide" Target="slides/slide4.xml"/><Relationship Id="rId9" Type="http://schemas.openxmlformats.org/officeDocument/2006/relationships/slide" Target="slides/slide9.xml"/><Relationship Id="rId13" Type="http://schemas.openxmlformats.org/officeDocument/2006/relationships/slide" Target="slides/slide13.xml"/><Relationship Id="rId18" Type="http://schemas.openxmlformats.org/officeDocument/2006/relationships/slide" Target="slides/slide18.xml"/><Relationship Id="rId39" Type="http://schemas.openxmlformats.org/officeDocument/2006/relationships/slide" Target="slides/slide39.xml"/><Relationship Id="rId34" Type="http://schemas.openxmlformats.org/officeDocument/2006/relationships/slide" Target="slides/slide34.xml"/><Relationship Id="rId50" Type="http://schemas.openxmlformats.org/officeDocument/2006/relationships/slide" Target="slides/slide50.xml"/><Relationship Id="rId55" Type="http://schemas.openxmlformats.org/officeDocument/2006/relationships/slide" Target="slides/slide55.xml"/><Relationship Id="rId76" Type="http://schemas.openxmlformats.org/officeDocument/2006/relationships/slide" Target="slides/slide76.xml"/><Relationship Id="rId7" Type="http://schemas.openxmlformats.org/officeDocument/2006/relationships/slide" Target="slides/slide7.xml"/><Relationship Id="rId71" Type="http://schemas.openxmlformats.org/officeDocument/2006/relationships/slide" Target="slides/slide71.xml"/><Relationship Id="rId92" Type="http://schemas.openxmlformats.org/officeDocument/2006/relationships/slide" Target="slides/slide92.xml"/><Relationship Id="rId2" Type="http://schemas.openxmlformats.org/officeDocument/2006/relationships/slide" Target="slides/slide2.xml"/><Relationship Id="rId29" Type="http://schemas.openxmlformats.org/officeDocument/2006/relationships/slide" Target="slides/slide29.xml"/><Relationship Id="rId24" Type="http://schemas.openxmlformats.org/officeDocument/2006/relationships/slide" Target="slides/slide24.xml"/><Relationship Id="rId40" Type="http://schemas.openxmlformats.org/officeDocument/2006/relationships/slide" Target="slides/slide40.xml"/><Relationship Id="rId45" Type="http://schemas.openxmlformats.org/officeDocument/2006/relationships/slide" Target="slides/slide45.xml"/><Relationship Id="rId66" Type="http://schemas.openxmlformats.org/officeDocument/2006/relationships/slide" Target="slides/slide66.xml"/><Relationship Id="rId87" Type="http://schemas.openxmlformats.org/officeDocument/2006/relationships/slide" Target="slides/slide87.xml"/><Relationship Id="rId61" Type="http://schemas.openxmlformats.org/officeDocument/2006/relationships/slide" Target="slides/slide61.xml"/><Relationship Id="rId82" Type="http://schemas.openxmlformats.org/officeDocument/2006/relationships/slide" Target="slides/slide82.xml"/><Relationship Id="rId19" Type="http://schemas.openxmlformats.org/officeDocument/2006/relationships/slide" Target="slides/slide19.xml"/><Relationship Id="rId14" Type="http://schemas.openxmlformats.org/officeDocument/2006/relationships/slide" Target="slides/slide14.xml"/><Relationship Id="rId30" Type="http://schemas.openxmlformats.org/officeDocument/2006/relationships/slide" Target="slides/slide30.xml"/><Relationship Id="rId35" Type="http://schemas.openxmlformats.org/officeDocument/2006/relationships/slide" Target="slides/slide35.xml"/><Relationship Id="rId56" Type="http://schemas.openxmlformats.org/officeDocument/2006/relationships/slide" Target="slides/slide56.xml"/><Relationship Id="rId77" Type="http://schemas.openxmlformats.org/officeDocument/2006/relationships/slide" Target="slides/slide7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570D6A-FB49-A14C-9B03-21B3417100CD}" type="datetimeFigureOut">
              <a:rPr lang="en-US" smtClean="0"/>
              <a:t>10/6/20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CB6C83-B894-2740-9986-97D8BB6F6D98}" type="slidenum">
              <a:rPr lang="en-US" smtClean="0"/>
              <a:t>‹#›</a:t>
            </a:fld>
            <a:endParaRPr lang="en-US" dirty="0"/>
          </a:p>
        </p:txBody>
      </p:sp>
    </p:spTree>
    <p:extLst>
      <p:ext uri="{BB962C8B-B14F-4D97-AF65-F5344CB8AC3E}">
        <p14:creationId xmlns:p14="http://schemas.microsoft.com/office/powerpoint/2010/main" val="18016698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B16879-D663-4667-A55A-5054A46E725F}" type="slidenum">
              <a:rPr lang="en-US" smtClean="0"/>
              <a:t>6</a:t>
            </a:fld>
            <a:endParaRPr lang="en-US" dirty="0"/>
          </a:p>
        </p:txBody>
      </p:sp>
    </p:spTree>
    <p:extLst>
      <p:ext uri="{BB962C8B-B14F-4D97-AF65-F5344CB8AC3E}">
        <p14:creationId xmlns:p14="http://schemas.microsoft.com/office/powerpoint/2010/main" val="234837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34</a:t>
            </a:fld>
            <a:endParaRPr lang="en-US" dirty="0"/>
          </a:p>
        </p:txBody>
      </p:sp>
    </p:spTree>
    <p:extLst>
      <p:ext uri="{BB962C8B-B14F-4D97-AF65-F5344CB8AC3E}">
        <p14:creationId xmlns:p14="http://schemas.microsoft.com/office/powerpoint/2010/main" val="4191993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35</a:t>
            </a:fld>
            <a:endParaRPr lang="en-US" dirty="0"/>
          </a:p>
        </p:txBody>
      </p:sp>
    </p:spTree>
    <p:extLst>
      <p:ext uri="{BB962C8B-B14F-4D97-AF65-F5344CB8AC3E}">
        <p14:creationId xmlns:p14="http://schemas.microsoft.com/office/powerpoint/2010/main" val="2860859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36</a:t>
            </a:fld>
            <a:endParaRPr lang="en-US" dirty="0"/>
          </a:p>
        </p:txBody>
      </p:sp>
    </p:spTree>
    <p:extLst>
      <p:ext uri="{BB962C8B-B14F-4D97-AF65-F5344CB8AC3E}">
        <p14:creationId xmlns:p14="http://schemas.microsoft.com/office/powerpoint/2010/main" val="2058025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37</a:t>
            </a:fld>
            <a:endParaRPr lang="en-US" dirty="0"/>
          </a:p>
        </p:txBody>
      </p:sp>
    </p:spTree>
    <p:extLst>
      <p:ext uri="{BB962C8B-B14F-4D97-AF65-F5344CB8AC3E}">
        <p14:creationId xmlns:p14="http://schemas.microsoft.com/office/powerpoint/2010/main" val="5807454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38</a:t>
            </a:fld>
            <a:endParaRPr lang="en-US" dirty="0"/>
          </a:p>
        </p:txBody>
      </p:sp>
    </p:spTree>
    <p:extLst>
      <p:ext uri="{BB962C8B-B14F-4D97-AF65-F5344CB8AC3E}">
        <p14:creationId xmlns:p14="http://schemas.microsoft.com/office/powerpoint/2010/main" val="4063493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39</a:t>
            </a:fld>
            <a:endParaRPr lang="en-US" dirty="0"/>
          </a:p>
        </p:txBody>
      </p:sp>
    </p:spTree>
    <p:extLst>
      <p:ext uri="{BB962C8B-B14F-4D97-AF65-F5344CB8AC3E}">
        <p14:creationId xmlns:p14="http://schemas.microsoft.com/office/powerpoint/2010/main" val="4730898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40</a:t>
            </a:fld>
            <a:endParaRPr lang="en-US" dirty="0"/>
          </a:p>
        </p:txBody>
      </p:sp>
    </p:spTree>
    <p:extLst>
      <p:ext uri="{BB962C8B-B14F-4D97-AF65-F5344CB8AC3E}">
        <p14:creationId xmlns:p14="http://schemas.microsoft.com/office/powerpoint/2010/main" val="37573482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41</a:t>
            </a:fld>
            <a:endParaRPr lang="en-US" dirty="0"/>
          </a:p>
        </p:txBody>
      </p:sp>
    </p:spTree>
    <p:extLst>
      <p:ext uri="{BB962C8B-B14F-4D97-AF65-F5344CB8AC3E}">
        <p14:creationId xmlns:p14="http://schemas.microsoft.com/office/powerpoint/2010/main" val="15455493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42</a:t>
            </a:fld>
            <a:endParaRPr lang="en-US" dirty="0"/>
          </a:p>
        </p:txBody>
      </p:sp>
    </p:spTree>
    <p:extLst>
      <p:ext uri="{BB962C8B-B14F-4D97-AF65-F5344CB8AC3E}">
        <p14:creationId xmlns:p14="http://schemas.microsoft.com/office/powerpoint/2010/main" val="3667740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45</a:t>
            </a:fld>
            <a:endParaRPr lang="en-US" dirty="0"/>
          </a:p>
        </p:txBody>
      </p:sp>
    </p:spTree>
    <p:extLst>
      <p:ext uri="{BB962C8B-B14F-4D97-AF65-F5344CB8AC3E}">
        <p14:creationId xmlns:p14="http://schemas.microsoft.com/office/powerpoint/2010/main" val="516797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22</a:t>
            </a:fld>
            <a:endParaRPr lang="en-US" dirty="0"/>
          </a:p>
        </p:txBody>
      </p:sp>
    </p:spTree>
    <p:extLst>
      <p:ext uri="{BB962C8B-B14F-4D97-AF65-F5344CB8AC3E}">
        <p14:creationId xmlns:p14="http://schemas.microsoft.com/office/powerpoint/2010/main" val="4965725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46</a:t>
            </a:fld>
            <a:endParaRPr lang="en-US" dirty="0"/>
          </a:p>
        </p:txBody>
      </p:sp>
    </p:spTree>
    <p:extLst>
      <p:ext uri="{BB962C8B-B14F-4D97-AF65-F5344CB8AC3E}">
        <p14:creationId xmlns:p14="http://schemas.microsoft.com/office/powerpoint/2010/main" val="3847365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47</a:t>
            </a:fld>
            <a:endParaRPr lang="en-US" dirty="0"/>
          </a:p>
        </p:txBody>
      </p:sp>
    </p:spTree>
    <p:extLst>
      <p:ext uri="{BB962C8B-B14F-4D97-AF65-F5344CB8AC3E}">
        <p14:creationId xmlns:p14="http://schemas.microsoft.com/office/powerpoint/2010/main" val="35861783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48</a:t>
            </a:fld>
            <a:endParaRPr lang="en-US" dirty="0"/>
          </a:p>
        </p:txBody>
      </p:sp>
    </p:spTree>
    <p:extLst>
      <p:ext uri="{BB962C8B-B14F-4D97-AF65-F5344CB8AC3E}">
        <p14:creationId xmlns:p14="http://schemas.microsoft.com/office/powerpoint/2010/main" val="709769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49</a:t>
            </a:fld>
            <a:endParaRPr lang="en-US" dirty="0"/>
          </a:p>
        </p:txBody>
      </p:sp>
    </p:spTree>
    <p:extLst>
      <p:ext uri="{BB962C8B-B14F-4D97-AF65-F5344CB8AC3E}">
        <p14:creationId xmlns:p14="http://schemas.microsoft.com/office/powerpoint/2010/main" val="24280250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50</a:t>
            </a:fld>
            <a:endParaRPr lang="en-US" dirty="0"/>
          </a:p>
        </p:txBody>
      </p:sp>
    </p:spTree>
    <p:extLst>
      <p:ext uri="{BB962C8B-B14F-4D97-AF65-F5344CB8AC3E}">
        <p14:creationId xmlns:p14="http://schemas.microsoft.com/office/powerpoint/2010/main" val="42524472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51</a:t>
            </a:fld>
            <a:endParaRPr lang="en-US" dirty="0"/>
          </a:p>
        </p:txBody>
      </p:sp>
    </p:spTree>
    <p:extLst>
      <p:ext uri="{BB962C8B-B14F-4D97-AF65-F5344CB8AC3E}">
        <p14:creationId xmlns:p14="http://schemas.microsoft.com/office/powerpoint/2010/main" val="3994283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52</a:t>
            </a:fld>
            <a:endParaRPr lang="en-US" dirty="0"/>
          </a:p>
        </p:txBody>
      </p:sp>
    </p:spTree>
    <p:extLst>
      <p:ext uri="{BB962C8B-B14F-4D97-AF65-F5344CB8AC3E}">
        <p14:creationId xmlns:p14="http://schemas.microsoft.com/office/powerpoint/2010/main" val="35787280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53</a:t>
            </a:fld>
            <a:endParaRPr lang="en-US" dirty="0"/>
          </a:p>
        </p:txBody>
      </p:sp>
    </p:spTree>
    <p:extLst>
      <p:ext uri="{BB962C8B-B14F-4D97-AF65-F5344CB8AC3E}">
        <p14:creationId xmlns:p14="http://schemas.microsoft.com/office/powerpoint/2010/main" val="19142909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54</a:t>
            </a:fld>
            <a:endParaRPr lang="en-US" dirty="0"/>
          </a:p>
        </p:txBody>
      </p:sp>
    </p:spTree>
    <p:extLst>
      <p:ext uri="{BB962C8B-B14F-4D97-AF65-F5344CB8AC3E}">
        <p14:creationId xmlns:p14="http://schemas.microsoft.com/office/powerpoint/2010/main" val="19753700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55</a:t>
            </a:fld>
            <a:endParaRPr lang="en-US" dirty="0"/>
          </a:p>
        </p:txBody>
      </p:sp>
    </p:spTree>
    <p:extLst>
      <p:ext uri="{BB962C8B-B14F-4D97-AF65-F5344CB8AC3E}">
        <p14:creationId xmlns:p14="http://schemas.microsoft.com/office/powerpoint/2010/main" val="1970888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27</a:t>
            </a:fld>
            <a:endParaRPr lang="en-US" dirty="0"/>
          </a:p>
        </p:txBody>
      </p:sp>
    </p:spTree>
    <p:extLst>
      <p:ext uri="{BB962C8B-B14F-4D97-AF65-F5344CB8AC3E}">
        <p14:creationId xmlns:p14="http://schemas.microsoft.com/office/powerpoint/2010/main" val="32556507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58</a:t>
            </a:fld>
            <a:endParaRPr lang="en-US" dirty="0"/>
          </a:p>
        </p:txBody>
      </p:sp>
    </p:spTree>
    <p:extLst>
      <p:ext uri="{BB962C8B-B14F-4D97-AF65-F5344CB8AC3E}">
        <p14:creationId xmlns:p14="http://schemas.microsoft.com/office/powerpoint/2010/main" val="18509893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59</a:t>
            </a:fld>
            <a:endParaRPr lang="en-US" dirty="0"/>
          </a:p>
        </p:txBody>
      </p:sp>
    </p:spTree>
    <p:extLst>
      <p:ext uri="{BB962C8B-B14F-4D97-AF65-F5344CB8AC3E}">
        <p14:creationId xmlns:p14="http://schemas.microsoft.com/office/powerpoint/2010/main" val="4268668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64</a:t>
            </a:fld>
            <a:endParaRPr lang="en-US" dirty="0"/>
          </a:p>
        </p:txBody>
      </p:sp>
    </p:spTree>
    <p:extLst>
      <p:ext uri="{BB962C8B-B14F-4D97-AF65-F5344CB8AC3E}">
        <p14:creationId xmlns:p14="http://schemas.microsoft.com/office/powerpoint/2010/main" val="35969347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79</a:t>
            </a:fld>
            <a:endParaRPr lang="en-US" dirty="0"/>
          </a:p>
        </p:txBody>
      </p:sp>
    </p:spTree>
    <p:extLst>
      <p:ext uri="{BB962C8B-B14F-4D97-AF65-F5344CB8AC3E}">
        <p14:creationId xmlns:p14="http://schemas.microsoft.com/office/powerpoint/2010/main" val="39899331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80</a:t>
            </a:fld>
            <a:endParaRPr lang="en-US" dirty="0"/>
          </a:p>
        </p:txBody>
      </p:sp>
    </p:spTree>
    <p:extLst>
      <p:ext uri="{BB962C8B-B14F-4D97-AF65-F5344CB8AC3E}">
        <p14:creationId xmlns:p14="http://schemas.microsoft.com/office/powerpoint/2010/main" val="23664568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81</a:t>
            </a:fld>
            <a:endParaRPr lang="en-US" dirty="0"/>
          </a:p>
        </p:txBody>
      </p:sp>
    </p:spTree>
    <p:extLst>
      <p:ext uri="{BB962C8B-B14F-4D97-AF65-F5344CB8AC3E}">
        <p14:creationId xmlns:p14="http://schemas.microsoft.com/office/powerpoint/2010/main" val="551359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82</a:t>
            </a:fld>
            <a:endParaRPr lang="en-US" dirty="0"/>
          </a:p>
        </p:txBody>
      </p:sp>
    </p:spTree>
    <p:extLst>
      <p:ext uri="{BB962C8B-B14F-4D97-AF65-F5344CB8AC3E}">
        <p14:creationId xmlns:p14="http://schemas.microsoft.com/office/powerpoint/2010/main" val="34509376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85</a:t>
            </a:fld>
            <a:endParaRPr lang="en-US" dirty="0"/>
          </a:p>
        </p:txBody>
      </p:sp>
    </p:spTree>
    <p:extLst>
      <p:ext uri="{BB962C8B-B14F-4D97-AF65-F5344CB8AC3E}">
        <p14:creationId xmlns:p14="http://schemas.microsoft.com/office/powerpoint/2010/main" val="6189415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86</a:t>
            </a:fld>
            <a:endParaRPr lang="en-US" dirty="0"/>
          </a:p>
        </p:txBody>
      </p:sp>
    </p:spTree>
    <p:extLst>
      <p:ext uri="{BB962C8B-B14F-4D97-AF65-F5344CB8AC3E}">
        <p14:creationId xmlns:p14="http://schemas.microsoft.com/office/powerpoint/2010/main" val="5053832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87</a:t>
            </a:fld>
            <a:endParaRPr lang="en-US" dirty="0"/>
          </a:p>
        </p:txBody>
      </p:sp>
    </p:spTree>
    <p:extLst>
      <p:ext uri="{BB962C8B-B14F-4D97-AF65-F5344CB8AC3E}">
        <p14:creationId xmlns:p14="http://schemas.microsoft.com/office/powerpoint/2010/main" val="1943701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28</a:t>
            </a:fld>
            <a:endParaRPr lang="en-US" dirty="0"/>
          </a:p>
        </p:txBody>
      </p:sp>
    </p:spTree>
    <p:extLst>
      <p:ext uri="{BB962C8B-B14F-4D97-AF65-F5344CB8AC3E}">
        <p14:creationId xmlns:p14="http://schemas.microsoft.com/office/powerpoint/2010/main" val="28851506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88</a:t>
            </a:fld>
            <a:endParaRPr lang="en-US" dirty="0"/>
          </a:p>
        </p:txBody>
      </p:sp>
    </p:spTree>
    <p:extLst>
      <p:ext uri="{BB962C8B-B14F-4D97-AF65-F5344CB8AC3E}">
        <p14:creationId xmlns:p14="http://schemas.microsoft.com/office/powerpoint/2010/main" val="36506346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89</a:t>
            </a:fld>
            <a:endParaRPr lang="en-US" dirty="0"/>
          </a:p>
        </p:txBody>
      </p:sp>
    </p:spTree>
    <p:extLst>
      <p:ext uri="{BB962C8B-B14F-4D97-AF65-F5344CB8AC3E}">
        <p14:creationId xmlns:p14="http://schemas.microsoft.com/office/powerpoint/2010/main" val="9234486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90</a:t>
            </a:fld>
            <a:endParaRPr lang="en-US" dirty="0"/>
          </a:p>
        </p:txBody>
      </p:sp>
    </p:spTree>
    <p:extLst>
      <p:ext uri="{BB962C8B-B14F-4D97-AF65-F5344CB8AC3E}">
        <p14:creationId xmlns:p14="http://schemas.microsoft.com/office/powerpoint/2010/main" val="3677746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91</a:t>
            </a:fld>
            <a:endParaRPr lang="en-US" dirty="0"/>
          </a:p>
        </p:txBody>
      </p:sp>
    </p:spTree>
    <p:extLst>
      <p:ext uri="{BB962C8B-B14F-4D97-AF65-F5344CB8AC3E}">
        <p14:creationId xmlns:p14="http://schemas.microsoft.com/office/powerpoint/2010/main" val="33720837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94</a:t>
            </a:fld>
            <a:endParaRPr lang="en-US" dirty="0"/>
          </a:p>
        </p:txBody>
      </p:sp>
    </p:spTree>
    <p:extLst>
      <p:ext uri="{BB962C8B-B14F-4D97-AF65-F5344CB8AC3E}">
        <p14:creationId xmlns:p14="http://schemas.microsoft.com/office/powerpoint/2010/main" val="4104426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95</a:t>
            </a:fld>
            <a:endParaRPr lang="en-US" dirty="0"/>
          </a:p>
        </p:txBody>
      </p:sp>
    </p:spTree>
    <p:extLst>
      <p:ext uri="{BB962C8B-B14F-4D97-AF65-F5344CB8AC3E}">
        <p14:creationId xmlns:p14="http://schemas.microsoft.com/office/powerpoint/2010/main" val="3715660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29</a:t>
            </a:fld>
            <a:endParaRPr lang="en-US" dirty="0"/>
          </a:p>
        </p:txBody>
      </p:sp>
    </p:spTree>
    <p:extLst>
      <p:ext uri="{BB962C8B-B14F-4D97-AF65-F5344CB8AC3E}">
        <p14:creationId xmlns:p14="http://schemas.microsoft.com/office/powerpoint/2010/main" val="1739573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30</a:t>
            </a:fld>
            <a:endParaRPr lang="en-US" dirty="0"/>
          </a:p>
        </p:txBody>
      </p:sp>
    </p:spTree>
    <p:extLst>
      <p:ext uri="{BB962C8B-B14F-4D97-AF65-F5344CB8AC3E}">
        <p14:creationId xmlns:p14="http://schemas.microsoft.com/office/powerpoint/2010/main" val="2036438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31</a:t>
            </a:fld>
            <a:endParaRPr lang="en-US" dirty="0"/>
          </a:p>
        </p:txBody>
      </p:sp>
    </p:spTree>
    <p:extLst>
      <p:ext uri="{BB962C8B-B14F-4D97-AF65-F5344CB8AC3E}">
        <p14:creationId xmlns:p14="http://schemas.microsoft.com/office/powerpoint/2010/main" val="938946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32</a:t>
            </a:fld>
            <a:endParaRPr lang="en-US" dirty="0"/>
          </a:p>
        </p:txBody>
      </p:sp>
    </p:spTree>
    <p:extLst>
      <p:ext uri="{BB962C8B-B14F-4D97-AF65-F5344CB8AC3E}">
        <p14:creationId xmlns:p14="http://schemas.microsoft.com/office/powerpoint/2010/main" val="2873093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33</a:t>
            </a:fld>
            <a:endParaRPr lang="en-US" dirty="0"/>
          </a:p>
        </p:txBody>
      </p:sp>
    </p:spTree>
    <p:extLst>
      <p:ext uri="{BB962C8B-B14F-4D97-AF65-F5344CB8AC3E}">
        <p14:creationId xmlns:p14="http://schemas.microsoft.com/office/powerpoint/2010/main" val="29515605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828800"/>
            <a:ext cx="10363200" cy="900546"/>
          </a:xfrm>
        </p:spPr>
        <p:txBody>
          <a:bodyPr anchor="b" anchorCtr="0"/>
          <a:lstStyle>
            <a:lvl1pPr algn="l">
              <a:defRPr/>
            </a:lvl1pPr>
          </a:lstStyle>
          <a:p>
            <a:r>
              <a:rPr lang="en-US" dirty="0"/>
              <a:t>Click To Edit Title</a:t>
            </a:r>
          </a:p>
        </p:txBody>
      </p:sp>
      <p:cxnSp>
        <p:nvCxnSpPr>
          <p:cNvPr id="8" name="Straight Connector 7"/>
          <p:cNvCxnSpPr/>
          <p:nvPr userDrawn="1"/>
        </p:nvCxnSpPr>
        <p:spPr>
          <a:xfrm>
            <a:off x="914400" y="2819400"/>
            <a:ext cx="10363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914400" y="2895600"/>
            <a:ext cx="103632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pic>
        <p:nvPicPr>
          <p:cNvPr id="11" name="Picture 10" descr="C:\Users\njones\Dropbox (2U)\Work\Designing Slides\SMU\Design Brief\logo\logo_datasci_SMU.png">
            <a:extLst>
              <a:ext uri="{FF2B5EF4-FFF2-40B4-BE49-F238E27FC236}">
                <a16:creationId xmlns:a16="http://schemas.microsoft.com/office/drawing/2014/main" id="{6C9BC461-74A3-3B43-A311-BC67E0EEF880}"/>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06402" y="6386563"/>
            <a:ext cx="2348007" cy="207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138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239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3"/>
            <a:ext cx="10363200" cy="1362075"/>
          </a:xfrm>
        </p:spPr>
        <p:txBody>
          <a:bodyPr anchor="t"/>
          <a:lstStyle>
            <a:lvl1pPr algn="l">
              <a:defRPr sz="4000" b="0" cap="none"/>
            </a:lvl1pPr>
          </a:lstStyle>
          <a:p>
            <a:r>
              <a:rPr lang="en-US" dirty="0"/>
              <a:t>Click To Edit Master Title Style</a:t>
            </a:r>
          </a:p>
        </p:txBody>
      </p:sp>
      <p:sp>
        <p:nvSpPr>
          <p:cNvPr id="3" name="Text Placeholder 2"/>
          <p:cNvSpPr>
            <a:spLocks noGrp="1"/>
          </p:cNvSpPr>
          <p:nvPr>
            <p:ph type="body" idx="1" hasCustomPrompt="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a:off x="963084" y="4406900"/>
            <a:ext cx="10363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4441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3"/>
            <a:ext cx="53848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440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417638"/>
            <a:ext cx="5386917"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590800"/>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9" y="1417638"/>
            <a:ext cx="5389033"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22644" y="2590800"/>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9070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61834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Horizontal Ru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3" name="Straight Connector 2"/>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566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417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pic>
        <p:nvPicPr>
          <p:cNvPr id="4" name="Picture 3" descr="C:\Users\njones\Dropbox (2U)\Work\Designing Slides\SMU\Design Brief\logo\logo_datasci_SMU.png">
            <a:extLst>
              <a:ext uri="{FF2B5EF4-FFF2-40B4-BE49-F238E27FC236}">
                <a16:creationId xmlns:a16="http://schemas.microsoft.com/office/drawing/2014/main" id="{A756B8E1-2372-7141-AD48-1954EB22C32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09800" y="2778677"/>
            <a:ext cx="7772399" cy="686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573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28600"/>
            <a:ext cx="10972800" cy="11430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0" y="6779932"/>
            <a:ext cx="12192000" cy="9144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Rectangle 13"/>
          <p:cNvSpPr/>
          <p:nvPr userDrawn="1"/>
        </p:nvSpPr>
        <p:spPr>
          <a:xfrm>
            <a:off x="0" y="0"/>
            <a:ext cx="12192000" cy="30480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Tree>
    <p:extLst>
      <p:ext uri="{BB962C8B-B14F-4D97-AF65-F5344CB8AC3E}">
        <p14:creationId xmlns:p14="http://schemas.microsoft.com/office/powerpoint/2010/main" val="122329842"/>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6" r:id="rId9"/>
  </p:sldLayoutIdLst>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6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33.emf"/><Relationship Id="rId4" Type="http://schemas.openxmlformats.org/officeDocument/2006/relationships/oleObject" Target="../embeddings/oleObject1.bin"/></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33.emf"/><Relationship Id="rId4" Type="http://schemas.openxmlformats.org/officeDocument/2006/relationships/oleObject" Target="../embeddings/oleObject2.bin"/></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85.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8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83.png"/><Relationship Id="rId5" Type="http://schemas.openxmlformats.org/officeDocument/2006/relationships/image" Target="../media/image36.png"/><Relationship Id="rId10" Type="http://schemas.openxmlformats.org/officeDocument/2006/relationships/image" Target="../media/image82.png"/><Relationship Id="rId4" Type="http://schemas.openxmlformats.org/officeDocument/2006/relationships/image" Target="../media/image35.png"/><Relationship Id="rId9" Type="http://schemas.openxmlformats.org/officeDocument/2006/relationships/image" Target="../media/image81.png"/><Relationship Id="rId14" Type="http://schemas.openxmlformats.org/officeDocument/2006/relationships/image" Target="../media/image8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7.png"/><Relationship Id="rId7"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10" Type="http://schemas.openxmlformats.org/officeDocument/2006/relationships/image" Target="../media/image52.png"/><Relationship Id="rId4" Type="http://schemas.openxmlformats.org/officeDocument/2006/relationships/image" Target="../media/image48.png"/><Relationship Id="rId9" Type="http://schemas.openxmlformats.org/officeDocument/2006/relationships/image" Target="../media/image51.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1.png"/><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5.png"/><Relationship Id="rId9"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101.pn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4.png"/></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7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7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image" Target="../media/image113.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49.png"/><Relationship Id="rId4" Type="http://schemas.openxmlformats.org/officeDocument/2006/relationships/image" Target="../media/image1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111.png"/><Relationship Id="rId4" Type="http://schemas.openxmlformats.org/officeDocument/2006/relationships/image" Target="../media/image116.png"/></Relationships>
</file>

<file path=ppt/slides/_rels/slide8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114.png"/><Relationship Id="rId4" Type="http://schemas.openxmlformats.org/officeDocument/2006/relationships/image" Target="../media/image111.png"/></Relationships>
</file>

<file path=ppt/slides/_rels/slide8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117.png"/><Relationship Id="rId4" Type="http://schemas.openxmlformats.org/officeDocument/2006/relationships/image" Target="../media/image11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8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8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124.png"/><Relationship Id="rId4" Type="http://schemas.openxmlformats.org/officeDocument/2006/relationships/image" Target="../media/image123.png"/></Relationships>
</file>

<file path=ppt/slides/_rels/slide95.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66.png"/><Relationship Id="rId7" Type="http://schemas.openxmlformats.org/officeDocument/2006/relationships/image" Target="../media/image126.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25.png"/><Relationship Id="rId5" Type="http://schemas.openxmlformats.org/officeDocument/2006/relationships/image" Target="../media/image118.png"/><Relationship Id="rId4" Type="http://schemas.openxmlformats.org/officeDocument/2006/relationships/image" Target="../media/image167.png"/><Relationship Id="rId9" Type="http://schemas.openxmlformats.org/officeDocument/2006/relationships/image" Target="../media/image12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p:txBody>
          <a:bodyPr/>
          <a:lstStyle/>
          <a:p>
            <a:r>
              <a:rPr lang="en-US" dirty="0"/>
              <a:t>Example</a:t>
            </a:r>
          </a:p>
        </p:txBody>
      </p:sp>
      <p:sp>
        <p:nvSpPr>
          <p:cNvPr id="5" name="Subtitle 4"/>
          <p:cNvSpPr>
            <a:spLocks noGrp="1"/>
          </p:cNvSpPr>
          <p:nvPr>
            <p:ph type="subTitle" idx="1"/>
          </p:nvPr>
        </p:nvSpPr>
        <p:spPr/>
        <p:txBody>
          <a:bodyPr/>
          <a:lstStyle/>
          <a:p>
            <a:r>
              <a:rPr lang="en-US" dirty="0"/>
              <a:t>Brain Weight, Gestation, Mass, and Litter Size</a:t>
            </a:r>
          </a:p>
        </p:txBody>
      </p:sp>
    </p:spTree>
    <p:extLst>
      <p:ext uri="{BB962C8B-B14F-4D97-AF65-F5344CB8AC3E}">
        <p14:creationId xmlns:p14="http://schemas.microsoft.com/office/powerpoint/2010/main" val="659939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Alcohol Metabolization</a:t>
            </a:r>
          </a:p>
        </p:txBody>
      </p:sp>
      <p:sp>
        <p:nvSpPr>
          <p:cNvPr id="5" name="Content Placeholder 4"/>
          <p:cNvSpPr>
            <a:spLocks noGrp="1"/>
          </p:cNvSpPr>
          <p:nvPr>
            <p:ph idx="1"/>
          </p:nvPr>
        </p:nvSpPr>
        <p:spPr/>
        <p:txBody>
          <a:bodyPr/>
          <a:lstStyle/>
          <a:p>
            <a:pPr marL="0" indent="0">
              <a:buNone/>
            </a:pPr>
            <a:r>
              <a:rPr lang="en-US" dirty="0"/>
              <a:t>Several questions arise</a:t>
            </a:r>
          </a:p>
          <a:p>
            <a:pPr marL="514350" indent="-514350">
              <a:buFont typeface="+mj-lt"/>
              <a:buAutoNum type="arabicPeriod"/>
            </a:pPr>
            <a:r>
              <a:rPr lang="en-US" dirty="0"/>
              <a:t>Do levels of ﬁrst-pass metabolism diﬀer between men and women?</a:t>
            </a:r>
          </a:p>
          <a:p>
            <a:pPr marL="514350" indent="-514350">
              <a:buFont typeface="+mj-lt"/>
              <a:buAutoNum type="arabicPeriod"/>
            </a:pPr>
            <a:r>
              <a:rPr lang="en-US" dirty="0"/>
              <a:t>Can the diﬀerences be explained by postulating that men have more dehydrogenase activity in their stomachs?</a:t>
            </a:r>
          </a:p>
          <a:p>
            <a:pPr marL="514350" indent="-514350">
              <a:buFont typeface="+mj-lt"/>
              <a:buAutoNum type="arabicPeriod"/>
            </a:pPr>
            <a:r>
              <a:rPr lang="en-US" dirty="0"/>
              <a:t>Are the answers to these questions complicated by an alcoholism eﬀect?</a:t>
            </a:r>
          </a:p>
        </p:txBody>
      </p:sp>
    </p:spTree>
    <p:extLst>
      <p:ext uri="{BB962C8B-B14F-4D97-AF65-F5344CB8AC3E}">
        <p14:creationId xmlns:p14="http://schemas.microsoft.com/office/powerpoint/2010/main" val="2272973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in Multiple Regression</a:t>
            </a:r>
          </a:p>
        </p:txBody>
      </p:sp>
      <p:sp>
        <p:nvSpPr>
          <p:cNvPr id="3" name="Content Placeholder 2"/>
          <p:cNvSpPr>
            <a:spLocks noGrp="1"/>
          </p:cNvSpPr>
          <p:nvPr>
            <p:ph idx="1"/>
          </p:nvPr>
        </p:nvSpPr>
        <p:spPr/>
        <p:txBody>
          <a:bodyPr/>
          <a:lstStyle/>
          <a:p>
            <a:pPr marL="514350" indent="-514350">
              <a:buFont typeface="+mj-lt"/>
              <a:buAutoNum type="arabicPeriod"/>
            </a:pPr>
            <a:r>
              <a:rPr lang="en-US" dirty="0"/>
              <a:t>Plot the data.</a:t>
            </a:r>
          </a:p>
        </p:txBody>
      </p:sp>
    </p:spTree>
    <p:extLst>
      <p:ext uri="{BB962C8B-B14F-4D97-AF65-F5344CB8AC3E}">
        <p14:creationId xmlns:p14="http://schemas.microsoft.com/office/powerpoint/2010/main" val="3181630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Plot the Data</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5700" y="1635754"/>
            <a:ext cx="4800600" cy="48449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31762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in Multiple Regression</a:t>
            </a:r>
          </a:p>
        </p:txBody>
      </p:sp>
      <p:sp>
        <p:nvSpPr>
          <p:cNvPr id="3" name="Content Placeholder 2"/>
          <p:cNvSpPr>
            <a:spLocks noGrp="1"/>
          </p:cNvSpPr>
          <p:nvPr>
            <p:ph idx="1"/>
          </p:nvPr>
        </p:nvSpPr>
        <p:spPr/>
        <p:txBody>
          <a:bodyPr/>
          <a:lstStyle/>
          <a:p>
            <a:pPr marL="514350" indent="-514350">
              <a:buFont typeface="+mj-lt"/>
              <a:buAutoNum type="arabicPeriod"/>
            </a:pPr>
            <a:r>
              <a:rPr lang="en-US" dirty="0"/>
              <a:t>Plot the data.</a:t>
            </a:r>
          </a:p>
          <a:p>
            <a:pPr marL="514350" indent="-514350">
              <a:buFont typeface="+mj-lt"/>
              <a:buAutoNum type="arabicPeriod"/>
            </a:pPr>
            <a:r>
              <a:rPr lang="en-US" dirty="0"/>
              <a:t>Develop a tentative model(s).</a:t>
            </a:r>
          </a:p>
          <a:p>
            <a:pPr marL="971550" lvl="1" indent="-514350">
              <a:buFont typeface="+mj-lt"/>
              <a:buAutoNum type="arabicPeriod"/>
            </a:pPr>
            <a:r>
              <a:rPr lang="en-US" dirty="0"/>
              <a:t>Using the question(s) of interest (QOI)</a:t>
            </a:r>
          </a:p>
          <a:p>
            <a:pPr marL="971550" lvl="1" indent="-514350">
              <a:buFont typeface="+mj-lt"/>
              <a:buAutoNum type="arabicPeriod"/>
            </a:pPr>
            <a:r>
              <a:rPr lang="en-US" dirty="0"/>
              <a:t>Accounting for confounders</a:t>
            </a:r>
          </a:p>
          <a:p>
            <a:pPr marL="971550" lvl="1" indent="-514350">
              <a:buFont typeface="+mj-lt"/>
              <a:buAutoNum type="arabicPeriod"/>
            </a:pPr>
            <a:r>
              <a:rPr lang="en-US" dirty="0"/>
              <a:t>Accounting for relationships (X</a:t>
            </a:r>
            <a:r>
              <a:rPr lang="en-US" baseline="30000" dirty="0"/>
              <a:t>2</a:t>
            </a:r>
            <a:r>
              <a:rPr lang="en-US" dirty="0"/>
              <a:t>, X</a:t>
            </a:r>
            <a:r>
              <a:rPr lang="en-US" baseline="30000" dirty="0"/>
              <a:t>3</a:t>
            </a:r>
            <a:r>
              <a:rPr lang="en-US" dirty="0"/>
              <a:t>, etc.)</a:t>
            </a:r>
          </a:p>
        </p:txBody>
      </p:sp>
    </p:spTree>
    <p:extLst>
      <p:ext uri="{BB962C8B-B14F-4D97-AF65-F5344CB8AC3E}">
        <p14:creationId xmlns:p14="http://schemas.microsoft.com/office/powerpoint/2010/main" val="129897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Alcohol Metabolization</a:t>
            </a:r>
          </a:p>
        </p:txBody>
      </p:sp>
      <p:sp>
        <p:nvSpPr>
          <p:cNvPr id="3" name="Content Placeholder 2"/>
          <p:cNvSpPr>
            <a:spLocks noGrp="1"/>
          </p:cNvSpPr>
          <p:nvPr>
            <p:ph idx="1"/>
          </p:nvPr>
        </p:nvSpPr>
        <p:spPr>
          <a:xfrm>
            <a:off x="609600" y="1600203"/>
            <a:ext cx="10972800" cy="3124197"/>
          </a:xfrm>
        </p:spPr>
        <p:txBody>
          <a:bodyPr/>
          <a:lstStyle/>
          <a:p>
            <a:r>
              <a:rPr lang="en-US" sz="2800" dirty="0"/>
              <a:t>Several questions arise. </a:t>
            </a:r>
          </a:p>
          <a:p>
            <a:r>
              <a:rPr lang="en-US" sz="2800" dirty="0"/>
              <a:t>Do levels of ﬁrst-pass metabolism diﬀer between men and women? </a:t>
            </a:r>
          </a:p>
          <a:p>
            <a:r>
              <a:rPr lang="en-US" sz="2800" dirty="0"/>
              <a:t>Can the diﬀerences be explained by postulating that men have more dehydrogenase activity in their stomachs?</a:t>
            </a:r>
          </a:p>
          <a:p>
            <a:r>
              <a:rPr lang="en-US" sz="2800" dirty="0"/>
              <a:t>Are the answers to these questions complicated by an alcoholism eﬀect?</a:t>
            </a:r>
          </a:p>
        </p:txBody>
      </p:sp>
      <mc:AlternateContent xmlns:mc="http://schemas.openxmlformats.org/markup-compatibility/2006" xmlns:a14="http://schemas.microsoft.com/office/drawing/2010/main">
        <mc:Choice Requires="a14">
          <p:sp>
            <p:nvSpPr>
              <p:cNvPr id="6" name="TextBox 5"/>
              <p:cNvSpPr txBox="1"/>
              <p:nvPr/>
            </p:nvSpPr>
            <p:spPr>
              <a:xfrm>
                <a:off x="1713491" y="5181600"/>
                <a:ext cx="8765018" cy="646331"/>
              </a:xfrm>
              <a:prstGeom prst="rect">
                <a:avLst/>
              </a:prstGeom>
              <a:noFill/>
              <a:ln w="57150">
                <a:solidFill>
                  <a:srgbClr val="0070C0"/>
                </a:solidFill>
              </a:ln>
            </p:spPr>
            <p:txBody>
              <a:bodyPr wrap="none" rtlCol="0">
                <a:noAutofit/>
              </a:bodyPr>
              <a:lstStyle/>
              <a:p>
                <a:pPr/>
                <a14:m>
                  <m:oMathPara xmlns:m="http://schemas.openxmlformats.org/officeDocument/2006/math">
                    <m:oMathParaPr>
                      <m:jc m:val="centerGroup"/>
                    </m:oMathParaPr>
                    <m:oMath xmlns:m="http://schemas.openxmlformats.org/officeDocument/2006/math">
                      <m:r>
                        <a:rPr lang="en-US" i="1">
                          <a:latin typeface="Cambria Math"/>
                        </a:rPr>
                        <m:t>𝑀𝑒𝑡𝑎𝑏</m:t>
                      </m:r>
                      <m:r>
                        <a:rPr lang="en-US" i="1">
                          <a:latin typeface="Cambria Math"/>
                        </a:rPr>
                        <m:t>= </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0</m:t>
                          </m:r>
                        </m:sub>
                      </m:sSub>
                      <m:r>
                        <a:rPr lang="en-US" i="1">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1</m:t>
                          </m:r>
                        </m:sub>
                      </m:sSub>
                      <m:r>
                        <a:rPr lang="en-US" i="1">
                          <a:latin typeface="Cambria Math"/>
                        </a:rPr>
                        <m:t>𝐺𝑎𝑠𝑡</m:t>
                      </m:r>
                      <m:r>
                        <a:rPr lang="en-US" i="1">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2</m:t>
                          </m:r>
                        </m:sub>
                      </m:sSub>
                      <m:r>
                        <a:rPr lang="en-US" i="1">
                          <a:latin typeface="Cambria Math"/>
                          <a:ea typeface="Cambria Math"/>
                        </a:rPr>
                        <m:t>𝐺𝑒𝑛𝑑𝑒𝑟</m:t>
                      </m:r>
                      <m:r>
                        <a:rPr lang="en-US" i="1">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3</m:t>
                          </m:r>
                        </m:sub>
                      </m:sSub>
                      <m:r>
                        <a:rPr lang="en-US" i="1">
                          <a:latin typeface="Cambria Math"/>
                          <a:ea typeface="Cambria Math"/>
                        </a:rPr>
                        <m:t>𝐴𝑙𝑐</m:t>
                      </m:r>
                      <m:r>
                        <a:rPr lang="en-US" i="1">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4</m:t>
                          </m:r>
                        </m:sub>
                      </m:sSub>
                      <m:r>
                        <a:rPr lang="en-US" i="1">
                          <a:latin typeface="Cambria Math"/>
                          <a:ea typeface="Cambria Math"/>
                        </a:rPr>
                        <m:t>𝐺𝑒𝑛𝑑𝑒𝑟𝐴𝑙𝑐</m:t>
                      </m:r>
                      <m:r>
                        <a:rPr lang="en-US" i="1">
                          <a:latin typeface="Cambria Math"/>
                          <a:ea typeface="Cambria Math"/>
                        </a:rPr>
                        <m:t>+ </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5</m:t>
                          </m:r>
                        </m:sub>
                      </m:sSub>
                      <m:r>
                        <a:rPr lang="en-US" i="1">
                          <a:latin typeface="Cambria Math"/>
                          <a:ea typeface="Cambria Math"/>
                        </a:rPr>
                        <m:t>𝐺𝑒𝑛𝑑𝑒𝑟𝐺𝑎𝑠𝑡</m:t>
                      </m:r>
                    </m:oMath>
                  </m:oMathPara>
                </a14:m>
                <a:endParaRPr lang="en-US" i="1" dirty="0">
                  <a:latin typeface="Cambria Math"/>
                  <a:ea typeface="Cambria Math"/>
                </a:endParaRPr>
              </a:p>
              <a:p>
                <a:pPr/>
                <a14:m>
                  <m:oMathPara xmlns:m="http://schemas.openxmlformats.org/officeDocument/2006/math">
                    <m:oMathParaPr>
                      <m:jc m:val="centerGroup"/>
                    </m:oMathParaPr>
                    <m:oMath xmlns:m="http://schemas.openxmlformats.org/officeDocument/2006/math">
                      <m:r>
                        <a:rPr lang="en-US" i="1">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6</m:t>
                          </m:r>
                        </m:sub>
                      </m:sSub>
                      <m:r>
                        <a:rPr lang="en-US" i="1">
                          <a:latin typeface="Cambria Math"/>
                          <a:ea typeface="Cambria Math"/>
                        </a:rPr>
                        <m:t>𝐴𝑙𝑐𝐺𝑎𝑠𝑡</m:t>
                      </m:r>
                      <m:r>
                        <a:rPr lang="en-US" i="1">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7</m:t>
                          </m:r>
                        </m:sub>
                      </m:sSub>
                      <m:r>
                        <a:rPr lang="en-US" i="1">
                          <a:latin typeface="Cambria Math"/>
                          <a:ea typeface="Cambria Math"/>
                        </a:rPr>
                        <m:t>𝐺𝑒𝑛𝑑𝑒𝑟𝐴𝑙𝑐𝐺𝑎𝑠𝑡</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713491" y="5181600"/>
                <a:ext cx="8765018" cy="646331"/>
              </a:xfrm>
              <a:prstGeom prst="rect">
                <a:avLst/>
              </a:prstGeom>
              <a:blipFill>
                <a:blip r:embed="rId2"/>
                <a:stretch>
                  <a:fillRect b="-2609"/>
                </a:stretch>
              </a:blipFill>
              <a:ln w="57150">
                <a:solidFill>
                  <a:srgbClr val="0070C0"/>
                </a:solidFill>
              </a:ln>
            </p:spPr>
            <p:txBody>
              <a:bodyPr/>
              <a:lstStyle/>
              <a:p>
                <a:r>
                  <a:rPr lang="en-IN">
                    <a:noFill/>
                  </a:rPr>
                  <a:t> </a:t>
                </a:r>
              </a:p>
            </p:txBody>
          </p:sp>
        </mc:Fallback>
      </mc:AlternateContent>
    </p:spTree>
    <p:extLst>
      <p:ext uri="{BB962C8B-B14F-4D97-AF65-F5344CB8AC3E}">
        <p14:creationId xmlns:p14="http://schemas.microsoft.com/office/powerpoint/2010/main" val="1302030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in Multiple Regression</a:t>
            </a:r>
          </a:p>
        </p:txBody>
      </p:sp>
      <p:sp>
        <p:nvSpPr>
          <p:cNvPr id="3" name="Content Placeholder 2"/>
          <p:cNvSpPr>
            <a:spLocks noGrp="1"/>
          </p:cNvSpPr>
          <p:nvPr>
            <p:ph idx="1"/>
          </p:nvPr>
        </p:nvSpPr>
        <p:spPr/>
        <p:txBody>
          <a:bodyPr/>
          <a:lstStyle/>
          <a:p>
            <a:pPr marL="514350" indent="-514350">
              <a:buFont typeface="+mj-lt"/>
              <a:buAutoNum type="arabicPeriod"/>
            </a:pPr>
            <a:r>
              <a:rPr lang="en-US" sz="2800" dirty="0"/>
              <a:t>Plot the data.</a:t>
            </a:r>
          </a:p>
          <a:p>
            <a:pPr marL="514350" indent="-514350">
              <a:buFont typeface="+mj-lt"/>
              <a:buAutoNum type="arabicPeriod"/>
            </a:pPr>
            <a:r>
              <a:rPr lang="en-US" sz="2800" dirty="0"/>
              <a:t>Develop a tentative model(s).</a:t>
            </a:r>
          </a:p>
          <a:p>
            <a:pPr marL="971550" lvl="1" indent="-514350">
              <a:buFont typeface="+mj-lt"/>
              <a:buAutoNum type="arabicPeriod"/>
            </a:pPr>
            <a:r>
              <a:rPr lang="en-US" sz="2400" dirty="0"/>
              <a:t>Using the question(s) of interest (QOI)</a:t>
            </a:r>
          </a:p>
          <a:p>
            <a:pPr marL="971550" lvl="1" indent="-514350">
              <a:buFont typeface="+mj-lt"/>
              <a:buAutoNum type="arabicPeriod"/>
            </a:pPr>
            <a:r>
              <a:rPr lang="en-US" sz="2400" dirty="0"/>
              <a:t>Accounting for confounders</a:t>
            </a:r>
          </a:p>
          <a:p>
            <a:pPr marL="971550" lvl="1" indent="-514350">
              <a:buFont typeface="+mj-lt"/>
              <a:buAutoNum type="arabicPeriod"/>
            </a:pPr>
            <a:r>
              <a:rPr lang="en-US" sz="2400" dirty="0"/>
              <a:t>Accounting for relationships (X</a:t>
            </a:r>
            <a:r>
              <a:rPr lang="en-US" sz="2400" baseline="30000" dirty="0"/>
              <a:t>2</a:t>
            </a:r>
            <a:r>
              <a:rPr lang="en-US" sz="2400" dirty="0"/>
              <a:t>, X</a:t>
            </a:r>
            <a:r>
              <a:rPr lang="en-US" sz="2400" baseline="30000" dirty="0"/>
              <a:t>3</a:t>
            </a:r>
            <a:r>
              <a:rPr lang="en-US" sz="2400" dirty="0"/>
              <a:t>, etc.)</a:t>
            </a:r>
          </a:p>
          <a:p>
            <a:pPr marL="514350" indent="-514350">
              <a:buFont typeface="+mj-lt"/>
              <a:buAutoNum type="arabicPeriod"/>
            </a:pPr>
            <a:r>
              <a:rPr lang="en-US" sz="2800" dirty="0"/>
              <a:t>Fit the model(s).</a:t>
            </a:r>
          </a:p>
          <a:p>
            <a:pPr marL="514350" indent="-514350">
              <a:buFont typeface="+mj-lt"/>
              <a:buAutoNum type="arabicPeriod"/>
            </a:pPr>
            <a:r>
              <a:rPr lang="en-US" sz="2800" dirty="0"/>
              <a:t>Evaluate residual plots.</a:t>
            </a:r>
          </a:p>
          <a:p>
            <a:pPr marL="971550" lvl="1" indent="-514350">
              <a:buFont typeface="+mj-lt"/>
              <a:buAutoNum type="arabicPeriod"/>
            </a:pPr>
            <a:r>
              <a:rPr lang="en-US" sz="2400" dirty="0"/>
              <a:t>Constant SD</a:t>
            </a:r>
          </a:p>
          <a:p>
            <a:pPr marL="971550" lvl="1" indent="-514350">
              <a:buFont typeface="+mj-lt"/>
              <a:buAutoNum type="arabicPeriod"/>
            </a:pPr>
            <a:r>
              <a:rPr lang="en-US" sz="2400" dirty="0"/>
              <a:t>Normality and zero mean</a:t>
            </a:r>
          </a:p>
          <a:p>
            <a:pPr marL="971550" lvl="1" indent="-514350">
              <a:buFont typeface="+mj-lt"/>
              <a:buAutoNum type="arabicPeriod"/>
            </a:pPr>
            <a:r>
              <a:rPr lang="en-US" sz="2400" dirty="0"/>
              <a:t>Identify any influential observations</a:t>
            </a:r>
          </a:p>
        </p:txBody>
      </p:sp>
    </p:spTree>
    <p:extLst>
      <p:ext uri="{BB962C8B-B14F-4D97-AF65-F5344CB8AC3E}">
        <p14:creationId xmlns:p14="http://schemas.microsoft.com/office/powerpoint/2010/main" val="3784317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 calcmode="lin" valueType="num">
                                      <p:cBhvr additive="base">
                                        <p:cTn id="4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7" presetID="53" presetClass="entr" presetSubtype="16" fill="hold" grpId="0" nodeType="with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 calcmode="lin" valueType="num">
                                      <p:cBhvr>
                                        <p:cTn id="49"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50" dur="500" fill="hold"/>
                                        <p:tgtEl>
                                          <p:spTgt spid="3">
                                            <p:txEl>
                                              <p:pRg st="9" end="9"/>
                                            </p:txEl>
                                          </p:spTgt>
                                        </p:tgtEl>
                                        <p:attrNameLst>
                                          <p:attrName>ppt_h</p:attrName>
                                        </p:attrNameLst>
                                      </p:cBhvr>
                                      <p:tavLst>
                                        <p:tav tm="0">
                                          <p:val>
                                            <p:fltVal val="0"/>
                                          </p:val>
                                        </p:tav>
                                        <p:tav tm="100000">
                                          <p:val>
                                            <p:strVal val="#ppt_h"/>
                                          </p:val>
                                        </p:tav>
                                      </p:tavLst>
                                    </p:anim>
                                    <p:animEffect transition="in" filter="fade">
                                      <p:cBhvr>
                                        <p:cTn id="51" dur="500"/>
                                        <p:tgtEl>
                                          <p:spTgt spid="3">
                                            <p:txEl>
                                              <p:pRg st="9" end="9"/>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9" presetClass="emph" presetSubtype="0" fill="hold" nodeType="clickEffect">
                                  <p:stCondLst>
                                    <p:cond delay="0"/>
                                  </p:stCondLst>
                                  <p:childTnLst>
                                    <p:animClr clrSpc="rgb" dir="cw">
                                      <p:cBhvr override="childStyle">
                                        <p:cTn id="55" dur="500" fill="hold"/>
                                        <p:tgtEl>
                                          <p:spTgt spid="3">
                                            <p:txEl>
                                              <p:pRg st="9" end="9"/>
                                            </p:txEl>
                                          </p:spTgt>
                                        </p:tgtEl>
                                        <p:attrNameLst>
                                          <p:attrName>style.color</p:attrName>
                                        </p:attrNameLst>
                                      </p:cBhvr>
                                      <p:to>
                                        <a:schemeClr val="hlink"/>
                                      </p:to>
                                    </p:animClr>
                                    <p:animClr clrSpc="rgb" dir="cw">
                                      <p:cBhvr>
                                        <p:cTn id="56" dur="500" fill="hold"/>
                                        <p:tgtEl>
                                          <p:spTgt spid="3">
                                            <p:txEl>
                                              <p:pRg st="9" end="9"/>
                                            </p:txEl>
                                          </p:spTgt>
                                        </p:tgtEl>
                                        <p:attrNameLst>
                                          <p:attrName>fillcolor</p:attrName>
                                        </p:attrNameLst>
                                      </p:cBhvr>
                                      <p:to>
                                        <a:schemeClr val="hlink"/>
                                      </p:to>
                                    </p:animClr>
                                    <p:set>
                                      <p:cBhvr>
                                        <p:cTn id="57" dur="500" fill="hold"/>
                                        <p:tgtEl>
                                          <p:spTgt spid="3">
                                            <p:txEl>
                                              <p:pRg st="9" end="9"/>
                                            </p:txEl>
                                          </p:spTgt>
                                        </p:tgtEl>
                                        <p:attrNameLst>
                                          <p:attrName>fill.type</p:attrName>
                                        </p:attrNameLst>
                                      </p:cBhvr>
                                      <p:to>
                                        <p:strVal val="solid"/>
                                      </p:to>
                                    </p:set>
                                    <p:set>
                                      <p:cBhvr>
                                        <p:cTn id="58" dur="500" fill="hold"/>
                                        <p:tgtEl>
                                          <p:spTgt spid="3">
                                            <p:txEl>
                                              <p:pRg st="9" end="9"/>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Residual Analysis for</a:t>
            </a:r>
            <a:br>
              <a:rPr lang="en-US" sz="3200" dirty="0"/>
            </a:br>
            <a:r>
              <a:rPr lang="en-US" sz="3200" dirty="0"/>
              <a:t>Metabolization of Alcohol Example</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1524000"/>
            <a:ext cx="5029200" cy="5052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18590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Strategy … High Leverage</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98070" y="1562100"/>
            <a:ext cx="4995861" cy="504204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Connector 5"/>
          <p:cNvCxnSpPr/>
          <p:nvPr/>
        </p:nvCxnSpPr>
        <p:spPr>
          <a:xfrm>
            <a:off x="7135678" y="1920498"/>
            <a:ext cx="0" cy="20574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846949" y="2626032"/>
            <a:ext cx="2735451" cy="646331"/>
          </a:xfrm>
          <a:prstGeom prst="rect">
            <a:avLst/>
          </a:prstGeom>
          <a:noFill/>
        </p:spPr>
        <p:txBody>
          <a:bodyPr wrap="square" rtlCol="0">
            <a:noAutofit/>
          </a:bodyPr>
          <a:lstStyle/>
          <a:p>
            <a:r>
              <a:rPr lang="en-US" dirty="0"/>
              <a:t>Reduce the range of inference for X to {0, 3}.</a:t>
            </a:r>
          </a:p>
        </p:txBody>
      </p:sp>
    </p:spTree>
    <p:extLst>
      <p:ext uri="{BB962C8B-B14F-4D97-AF65-F5344CB8AC3E}">
        <p14:creationId xmlns:p14="http://schemas.microsoft.com/office/powerpoint/2010/main" val="2605318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1</a:t>
            </a:r>
          </a:p>
        </p:txBody>
      </p:sp>
      <p:sp>
        <p:nvSpPr>
          <p:cNvPr id="3" name="Content Placeholder 2"/>
          <p:cNvSpPr>
            <a:spLocks noGrp="1"/>
          </p:cNvSpPr>
          <p:nvPr>
            <p:ph idx="1"/>
          </p:nvPr>
        </p:nvSpPr>
        <p:spPr/>
        <p:txBody>
          <a:bodyPr/>
          <a:lstStyle/>
          <a:p>
            <a:r>
              <a:rPr lang="en-US" sz="2400" b="1" dirty="0"/>
              <a:t>Do levels of ﬁrst-pass metabolism diﬀer between men and women?</a:t>
            </a:r>
          </a:p>
        </p:txBody>
      </p:sp>
    </p:spTree>
    <p:extLst>
      <p:ext uri="{BB962C8B-B14F-4D97-AF65-F5344CB8AC3E}">
        <p14:creationId xmlns:p14="http://schemas.microsoft.com/office/powerpoint/2010/main" val="2959112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1 (cont.)</a:t>
            </a:r>
          </a:p>
        </p:txBody>
      </p:sp>
      <p:sp>
        <p:nvSpPr>
          <p:cNvPr id="3" name="Content Placeholder 2"/>
          <p:cNvSpPr>
            <a:spLocks noGrp="1"/>
          </p:cNvSpPr>
          <p:nvPr>
            <p:ph idx="1"/>
          </p:nvPr>
        </p:nvSpPr>
        <p:spPr>
          <a:xfrm>
            <a:off x="609600" y="1600204"/>
            <a:ext cx="10972800" cy="380996"/>
          </a:xfrm>
        </p:spPr>
        <p:txBody>
          <a:bodyPr/>
          <a:lstStyle/>
          <a:p>
            <a:r>
              <a:rPr lang="en-US" sz="2400" b="1" dirty="0"/>
              <a:t>Do levels of ﬁrst-pass metabolism diﬀer between men and women?</a:t>
            </a:r>
          </a:p>
        </p:txBody>
      </p:sp>
      <p:grpSp>
        <p:nvGrpSpPr>
          <p:cNvPr id="4" name="Group 3"/>
          <p:cNvGrpSpPr/>
          <p:nvPr/>
        </p:nvGrpSpPr>
        <p:grpSpPr>
          <a:xfrm>
            <a:off x="2546238" y="2361817"/>
            <a:ext cx="7099524" cy="3124583"/>
            <a:chOff x="2293041" y="2224011"/>
            <a:chExt cx="7099524" cy="3124583"/>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3041" y="2224011"/>
              <a:ext cx="4134355" cy="31245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2224012"/>
              <a:ext cx="2305965" cy="31245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5" name="TextBox 4"/>
          <p:cNvSpPr txBox="1"/>
          <p:nvPr/>
        </p:nvSpPr>
        <p:spPr>
          <a:xfrm>
            <a:off x="76200" y="5782683"/>
            <a:ext cx="12115800" cy="830997"/>
          </a:xfrm>
          <a:prstGeom prst="rect">
            <a:avLst/>
          </a:prstGeom>
          <a:noFill/>
        </p:spPr>
        <p:txBody>
          <a:bodyPr wrap="square" rtlCol="0">
            <a:noAutofit/>
          </a:bodyPr>
          <a:lstStyle/>
          <a:p>
            <a:pPr marL="285750" indent="-285750">
              <a:buFont typeface="Arial" panose="020B0604020202020204" pitchFamily="34" charset="0"/>
              <a:buChar char="•"/>
            </a:pPr>
            <a:r>
              <a:rPr lang="en-US" sz="2400" dirty="0"/>
              <a:t>The evidence suggests (Z = 3.7451, pval &lt; .0002 from rank-sum test) that the median of the first-pass male metabolism rate is different (higher) than that of female.</a:t>
            </a:r>
          </a:p>
        </p:txBody>
      </p:sp>
    </p:spTree>
    <p:extLst>
      <p:ext uri="{BB962C8B-B14F-4D97-AF65-F5344CB8AC3E}">
        <p14:creationId xmlns:p14="http://schemas.microsoft.com/office/powerpoint/2010/main" val="1018379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Partial Residuals: Brain Weight Data</a:t>
            </a:r>
          </a:p>
        </p:txBody>
      </p:sp>
      <p:pic>
        <p:nvPicPr>
          <p:cNvPr id="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05" t="-1" b="1115"/>
          <a:stretch/>
        </p:blipFill>
        <p:spPr bwMode="auto">
          <a:xfrm>
            <a:off x="6332870" y="1552372"/>
            <a:ext cx="2961157" cy="2959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2002" y="1552371"/>
            <a:ext cx="2747398" cy="2959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524421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3 Second </a:t>
            </a:r>
          </a:p>
        </p:txBody>
      </p:sp>
      <p:sp>
        <p:nvSpPr>
          <p:cNvPr id="3" name="Content Placeholder 2"/>
          <p:cNvSpPr>
            <a:spLocks noGrp="1"/>
          </p:cNvSpPr>
          <p:nvPr>
            <p:ph idx="1"/>
          </p:nvPr>
        </p:nvSpPr>
        <p:spPr/>
        <p:txBody>
          <a:bodyPr/>
          <a:lstStyle/>
          <a:p>
            <a:pPr marL="0" indent="0">
              <a:buNone/>
            </a:pPr>
            <a:r>
              <a:rPr lang="en-US" b="1" dirty="0"/>
              <a:t>Are the answers to these questions complicated by an alcoholism eﬀect?</a:t>
            </a:r>
          </a:p>
        </p:txBody>
      </p:sp>
    </p:spTree>
    <p:extLst>
      <p:ext uri="{BB962C8B-B14F-4D97-AF65-F5344CB8AC3E}">
        <p14:creationId xmlns:p14="http://schemas.microsoft.com/office/powerpoint/2010/main" val="2570871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 Sum of Squares Test</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164217"/>
            <a:ext cx="3476336" cy="15695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2175102"/>
            <a:ext cx="3399692"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 name="Table 3"/>
          <p:cNvGraphicFramePr>
            <a:graphicFrameLocks noGrp="1"/>
          </p:cNvGraphicFramePr>
          <p:nvPr>
            <p:extLst>
              <p:ext uri="{D42A27DB-BD31-4B8C-83A1-F6EECF244321}">
                <p14:modId xmlns:p14="http://schemas.microsoft.com/office/powerpoint/2010/main" val="1480936422"/>
              </p:ext>
            </p:extLst>
          </p:nvPr>
        </p:nvGraphicFramePr>
        <p:xfrm>
          <a:off x="2895600" y="3874875"/>
          <a:ext cx="6096000" cy="148336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370840">
                <a:tc>
                  <a:txBody>
                    <a:bodyPr/>
                    <a:lstStyle/>
                    <a:p>
                      <a:endParaRPr lang="en-US" dirty="0"/>
                    </a:p>
                  </a:txBody>
                  <a:tcPr/>
                </a:tc>
                <a:tc>
                  <a:txBody>
                    <a:bodyPr/>
                    <a:lstStyle/>
                    <a:p>
                      <a:r>
                        <a:rPr lang="en-US" dirty="0"/>
                        <a:t>Df</a:t>
                      </a:r>
                    </a:p>
                  </a:txBody>
                  <a:tcPr/>
                </a:tc>
                <a:tc>
                  <a:txBody>
                    <a:bodyPr/>
                    <a:lstStyle/>
                    <a:p>
                      <a:r>
                        <a:rPr lang="en-US" dirty="0"/>
                        <a:t>SS</a:t>
                      </a:r>
                    </a:p>
                  </a:txBody>
                  <a:tcPr/>
                </a:tc>
                <a:tc>
                  <a:txBody>
                    <a:bodyPr/>
                    <a:lstStyle/>
                    <a:p>
                      <a:r>
                        <a:rPr lang="en-US" dirty="0"/>
                        <a:t>MS</a:t>
                      </a:r>
                    </a:p>
                  </a:txBody>
                  <a:tcPr/>
                </a:tc>
                <a:tc>
                  <a:txBody>
                    <a:bodyPr/>
                    <a:lstStyle/>
                    <a:p>
                      <a:r>
                        <a:rPr lang="en-US" dirty="0"/>
                        <a:t>F</a:t>
                      </a:r>
                    </a:p>
                  </a:txBody>
                  <a:tcPr/>
                </a:tc>
                <a:tc>
                  <a:txBody>
                    <a:bodyPr/>
                    <a:lstStyle/>
                    <a:p>
                      <a:r>
                        <a:rPr lang="en-US" dirty="0"/>
                        <a:t>P</a:t>
                      </a:r>
                    </a:p>
                  </a:txBody>
                  <a:tcPr/>
                </a:tc>
                <a:extLst>
                  <a:ext uri="{0D108BD9-81ED-4DB2-BD59-A6C34878D82A}">
                    <a16:rowId xmlns:a16="http://schemas.microsoft.com/office/drawing/2014/main" val="10000"/>
                  </a:ext>
                </a:extLst>
              </a:tr>
              <a:tr h="370840">
                <a:tc>
                  <a:txBody>
                    <a:bodyPr/>
                    <a:lstStyle/>
                    <a:p>
                      <a:r>
                        <a:rPr lang="en-US" dirty="0"/>
                        <a:t>Model</a:t>
                      </a:r>
                    </a:p>
                  </a:txBody>
                  <a:tcPr/>
                </a:tc>
                <a:tc>
                  <a:txBody>
                    <a:bodyPr/>
                    <a:lstStyle/>
                    <a:p>
                      <a:r>
                        <a:rPr lang="en-US" dirty="0"/>
                        <a:t>4</a:t>
                      </a:r>
                    </a:p>
                  </a:txBody>
                  <a:tcPr/>
                </a:tc>
                <a:tc>
                  <a:txBody>
                    <a:bodyPr/>
                    <a:lstStyle/>
                    <a:p>
                      <a:r>
                        <a:rPr lang="en-US" dirty="0"/>
                        <a:t>.7401</a:t>
                      </a:r>
                    </a:p>
                  </a:txBody>
                  <a:tcPr/>
                </a:tc>
                <a:tc>
                  <a:txBody>
                    <a:bodyPr/>
                    <a:lstStyle/>
                    <a:p>
                      <a:r>
                        <a:rPr lang="en-US" dirty="0"/>
                        <a:t>0.185</a:t>
                      </a:r>
                    </a:p>
                  </a:txBody>
                  <a:tcPr/>
                </a:tc>
                <a:tc>
                  <a:txBody>
                    <a:bodyPr/>
                    <a:lstStyle/>
                    <a:p>
                      <a:r>
                        <a:rPr lang="en-US" dirty="0"/>
                        <a:t>0.21</a:t>
                      </a:r>
                    </a:p>
                  </a:txBody>
                  <a:tcPr/>
                </a:tc>
                <a:tc>
                  <a:txBody>
                    <a:bodyPr/>
                    <a:lstStyle/>
                    <a:p>
                      <a:r>
                        <a:rPr lang="en-US" dirty="0"/>
                        <a:t>.93</a:t>
                      </a:r>
                    </a:p>
                  </a:txBody>
                  <a:tcPr/>
                </a:tc>
                <a:extLst>
                  <a:ext uri="{0D108BD9-81ED-4DB2-BD59-A6C34878D82A}">
                    <a16:rowId xmlns:a16="http://schemas.microsoft.com/office/drawing/2014/main" val="10001"/>
                  </a:ext>
                </a:extLst>
              </a:tr>
              <a:tr h="370840">
                <a:tc>
                  <a:txBody>
                    <a:bodyPr/>
                    <a:lstStyle/>
                    <a:p>
                      <a:r>
                        <a:rPr lang="en-US" dirty="0"/>
                        <a:t>Error</a:t>
                      </a:r>
                    </a:p>
                  </a:txBody>
                  <a:tcPr/>
                </a:tc>
                <a:tc>
                  <a:txBody>
                    <a:bodyPr/>
                    <a:lstStyle/>
                    <a:p>
                      <a:r>
                        <a:rPr lang="en-US" dirty="0"/>
                        <a:t>22</a:t>
                      </a:r>
                    </a:p>
                  </a:txBody>
                  <a:tcPr/>
                </a:tc>
                <a:tc>
                  <a:txBody>
                    <a:bodyPr/>
                    <a:lstStyle/>
                    <a:p>
                      <a:r>
                        <a:rPr lang="en-US" dirty="0"/>
                        <a:t>19.4835</a:t>
                      </a:r>
                    </a:p>
                  </a:txBody>
                  <a:tcPr/>
                </a:tc>
                <a:tc>
                  <a:txBody>
                    <a:bodyPr/>
                    <a:lstStyle/>
                    <a:p>
                      <a:r>
                        <a:rPr lang="en-US" dirty="0"/>
                        <a:t>0.8856</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r>
                        <a:rPr lang="en-US" dirty="0"/>
                        <a:t>Total</a:t>
                      </a:r>
                    </a:p>
                  </a:txBody>
                  <a:tcPr/>
                </a:tc>
                <a:tc>
                  <a:txBody>
                    <a:bodyPr/>
                    <a:lstStyle/>
                    <a:p>
                      <a:r>
                        <a:rPr lang="en-US" dirty="0"/>
                        <a:t>26</a:t>
                      </a:r>
                    </a:p>
                  </a:txBody>
                  <a:tcPr/>
                </a:tc>
                <a:tc>
                  <a:txBody>
                    <a:bodyPr/>
                    <a:lstStyle/>
                    <a:p>
                      <a:r>
                        <a:rPr lang="en-US" dirty="0"/>
                        <a:t>20.2236</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sp>
        <p:nvSpPr>
          <p:cNvPr id="5" name="TextBox 4"/>
          <p:cNvSpPr txBox="1"/>
          <p:nvPr/>
        </p:nvSpPr>
        <p:spPr>
          <a:xfrm>
            <a:off x="2937627" y="1406310"/>
            <a:ext cx="1222746" cy="381000"/>
          </a:xfrm>
          <a:prstGeom prst="rect">
            <a:avLst/>
          </a:prstGeom>
          <a:noFill/>
        </p:spPr>
        <p:txBody>
          <a:bodyPr wrap="square" rtlCol="0">
            <a:noAutofit/>
          </a:bodyPr>
          <a:lstStyle/>
          <a:p>
            <a:pPr algn="ctr"/>
            <a:r>
              <a:rPr lang="en-US" dirty="0"/>
              <a:t>Reduced</a:t>
            </a:r>
          </a:p>
        </p:txBody>
      </p:sp>
      <p:sp>
        <p:nvSpPr>
          <p:cNvPr id="8" name="TextBox 7"/>
          <p:cNvSpPr txBox="1"/>
          <p:nvPr/>
        </p:nvSpPr>
        <p:spPr>
          <a:xfrm>
            <a:off x="7841273" y="1389982"/>
            <a:ext cx="890954" cy="381000"/>
          </a:xfrm>
          <a:prstGeom prst="rect">
            <a:avLst/>
          </a:prstGeom>
          <a:noFill/>
        </p:spPr>
        <p:txBody>
          <a:bodyPr wrap="square" rtlCol="0">
            <a:noAutofit/>
          </a:bodyPr>
          <a:lstStyle/>
          <a:p>
            <a:pPr algn="ctr"/>
            <a:r>
              <a:rPr lang="en-US" dirty="0"/>
              <a:t>Full</a:t>
            </a:r>
          </a:p>
        </p:txBody>
      </p:sp>
      <mc:AlternateContent xmlns:mc="http://schemas.openxmlformats.org/markup-compatibility/2006" xmlns:a14="http://schemas.microsoft.com/office/drawing/2010/main">
        <mc:Choice Requires="a14">
          <p:sp>
            <p:nvSpPr>
              <p:cNvPr id="10" name="TextBox 9"/>
              <p:cNvSpPr txBox="1"/>
              <p:nvPr/>
            </p:nvSpPr>
            <p:spPr>
              <a:xfrm>
                <a:off x="3141638" y="5575558"/>
                <a:ext cx="5908725" cy="369332"/>
              </a:xfrm>
              <a:prstGeom prst="rect">
                <a:avLst/>
              </a:prstGeom>
              <a:noFill/>
              <a:ln w="57150">
                <a:solidFill>
                  <a:srgbClr val="0070C0"/>
                </a:solidFill>
              </a:ln>
            </p:spPr>
            <p:txBody>
              <a:bodyPr wrap="none" rtlCol="0">
                <a:noAutofit/>
              </a:bodyPr>
              <a:lstStyle/>
              <a:p>
                <a:pPr/>
                <a14:m>
                  <m:oMathPara xmlns:m="http://schemas.openxmlformats.org/officeDocument/2006/math">
                    <m:oMathParaPr>
                      <m:jc m:val="centerGroup"/>
                    </m:oMathParaPr>
                    <m:oMath xmlns:m="http://schemas.openxmlformats.org/officeDocument/2006/math">
                      <m:r>
                        <a:rPr lang="en-US" i="1">
                          <a:latin typeface="Cambria Math"/>
                        </a:rPr>
                        <m:t>𝑀𝑒𝑡𝑎𝑏</m:t>
                      </m:r>
                      <m:r>
                        <a:rPr lang="en-US" i="1">
                          <a:latin typeface="Cambria Math"/>
                        </a:rPr>
                        <m:t>= </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0</m:t>
                          </m:r>
                        </m:sub>
                      </m:sSub>
                      <m:r>
                        <a:rPr lang="en-US" i="1">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1</m:t>
                          </m:r>
                        </m:sub>
                      </m:sSub>
                      <m:r>
                        <a:rPr lang="en-US" i="1">
                          <a:latin typeface="Cambria Math"/>
                        </a:rPr>
                        <m:t>𝐺𝑎𝑠𝑡</m:t>
                      </m:r>
                      <m:r>
                        <a:rPr lang="en-US" i="1">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2</m:t>
                          </m:r>
                        </m:sub>
                      </m:sSub>
                      <m:r>
                        <a:rPr lang="en-US" i="1">
                          <a:latin typeface="Cambria Math"/>
                          <a:ea typeface="Cambria Math"/>
                        </a:rPr>
                        <m:t>𝐺𝑒𝑛𝑑𝑒𝑟</m:t>
                      </m:r>
                      <m:r>
                        <a:rPr lang="en-US" i="1">
                          <a:latin typeface="Cambria Math"/>
                          <a:ea typeface="Cambria Math"/>
                        </a:rPr>
                        <m:t>+ </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5</m:t>
                          </m:r>
                        </m:sub>
                      </m:sSub>
                      <m:r>
                        <a:rPr lang="en-US" i="1">
                          <a:latin typeface="Cambria Math"/>
                          <a:ea typeface="Cambria Math"/>
                        </a:rPr>
                        <m:t>𝐺𝑒𝑛𝑑𝑒𝑟𝐺𝑎𝑠𝑡</m:t>
                      </m:r>
                    </m:oMath>
                  </m:oMathPara>
                </a14:m>
                <a:endParaRPr lang="en-US" i="1" dirty="0">
                  <a:latin typeface="Cambria Math"/>
                  <a:ea typeface="Cambria Math"/>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141638" y="5575558"/>
                <a:ext cx="5908725" cy="369332"/>
              </a:xfrm>
              <a:prstGeom prst="rect">
                <a:avLst/>
              </a:prstGeom>
              <a:blipFill>
                <a:blip r:embed="rId4"/>
                <a:stretch>
                  <a:fillRect b="-5797"/>
                </a:stretch>
              </a:blipFill>
              <a:ln w="57150">
                <a:solidFill>
                  <a:srgbClr val="0070C0"/>
                </a:solidFill>
              </a:ln>
            </p:spPr>
            <p:txBody>
              <a:bodyPr/>
              <a:lstStyle/>
              <a:p>
                <a:r>
                  <a:rPr lang="en-IN">
                    <a:noFill/>
                  </a:rPr>
                  <a:t> </a:t>
                </a:r>
              </a:p>
            </p:txBody>
          </p:sp>
        </mc:Fallback>
      </mc:AlternateContent>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5514" y="1828800"/>
            <a:ext cx="3800108" cy="3750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8400" y="1770982"/>
            <a:ext cx="4076700" cy="432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09600" y="6183868"/>
            <a:ext cx="10591800" cy="369332"/>
          </a:xfrm>
          <a:prstGeom prst="rect">
            <a:avLst/>
          </a:prstGeom>
          <a:noFill/>
        </p:spPr>
        <p:txBody>
          <a:bodyPr wrap="square" rtlCol="0">
            <a:noAutofit/>
          </a:bodyPr>
          <a:lstStyle/>
          <a:p>
            <a:r>
              <a:rPr lang="en-US" dirty="0"/>
              <a:t>The data are consistent with no alcoholism effect</a:t>
            </a:r>
            <a:r>
              <a:rPr lang="en-US" dirty="0">
                <a:latin typeface="Arial" panose="020B0604020202020204" pitchFamily="34" charset="0"/>
                <a:cs typeface="Arial" panose="020B0604020202020204" pitchFamily="34" charset="0"/>
              </a:rPr>
              <a:t>—f</a:t>
            </a:r>
            <a:r>
              <a:rPr lang="en-US" dirty="0"/>
              <a:t>or those with gastric levels between 0 and 3.</a:t>
            </a:r>
          </a:p>
        </p:txBody>
      </p:sp>
    </p:spTree>
    <p:extLst>
      <p:ext uri="{BB962C8B-B14F-4D97-AF65-F5344CB8AC3E}">
        <p14:creationId xmlns:p14="http://schemas.microsoft.com/office/powerpoint/2010/main" val="1179811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7172"/>
                                        </p:tgtEl>
                                        <p:attrNameLst>
                                          <p:attrName>style.visibility</p:attrName>
                                        </p:attrNameLst>
                                      </p:cBhvr>
                                      <p:to>
                                        <p:strVal val="visible"/>
                                      </p:to>
                                    </p:set>
                                    <p:animEffect transition="in" filter="fade">
                                      <p:cBhvr>
                                        <p:cTn id="13" dur="500"/>
                                        <p:tgtEl>
                                          <p:spTgt spid="717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171"/>
                                        </p:tgtEl>
                                        <p:attrNameLst>
                                          <p:attrName>style.visibility</p:attrName>
                                        </p:attrNameLst>
                                      </p:cBhvr>
                                      <p:to>
                                        <p:strVal val="visible"/>
                                      </p:to>
                                    </p:set>
                                    <p:animEffect transition="in" filter="fade">
                                      <p:cBhvr>
                                        <p:cTn id="18" dur="500"/>
                                        <p:tgtEl>
                                          <p:spTgt spid="717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7173"/>
                                        </p:tgtEl>
                                        <p:attrNameLst>
                                          <p:attrName>style.visibility</p:attrName>
                                        </p:attrNameLst>
                                      </p:cBhvr>
                                      <p:to>
                                        <p:strVal val="visible"/>
                                      </p:to>
                                    </p:set>
                                    <p:animEffect transition="in" filter="fade">
                                      <p:cBhvr>
                                        <p:cTn id="24" dur="500"/>
                                        <p:tgtEl>
                                          <p:spTgt spid="717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0" grpId="0" animBg="1"/>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2 Last </a:t>
            </a:r>
          </a:p>
        </p:txBody>
      </p:sp>
      <p:sp>
        <p:nvSpPr>
          <p:cNvPr id="3" name="Content Placeholder 2"/>
          <p:cNvSpPr>
            <a:spLocks noGrp="1"/>
          </p:cNvSpPr>
          <p:nvPr>
            <p:ph idx="1"/>
          </p:nvPr>
        </p:nvSpPr>
        <p:spPr/>
        <p:txBody>
          <a:bodyPr/>
          <a:lstStyle/>
          <a:p>
            <a:r>
              <a:rPr lang="en-US" sz="2000" b="1" dirty="0"/>
              <a:t>Can the diﬀerences be explained by postulating that men have more dehydrogenase activity in their stomachs?</a:t>
            </a:r>
          </a:p>
        </p:txBody>
      </p:sp>
    </p:spTree>
    <p:extLst>
      <p:ext uri="{BB962C8B-B14F-4D97-AF65-F5344CB8AC3E}">
        <p14:creationId xmlns:p14="http://schemas.microsoft.com/office/powerpoint/2010/main" val="23432026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2 Last </a:t>
            </a:r>
          </a:p>
        </p:txBody>
      </p:sp>
      <p:sp>
        <p:nvSpPr>
          <p:cNvPr id="3" name="Content Placeholder 2"/>
          <p:cNvSpPr>
            <a:spLocks noGrp="1"/>
          </p:cNvSpPr>
          <p:nvPr>
            <p:ph idx="1"/>
          </p:nvPr>
        </p:nvSpPr>
        <p:spPr>
          <a:xfrm>
            <a:off x="609600" y="1600204"/>
            <a:ext cx="10972800" cy="914396"/>
          </a:xfrm>
        </p:spPr>
        <p:txBody>
          <a:bodyPr/>
          <a:lstStyle/>
          <a:p>
            <a:r>
              <a:rPr lang="en-US" sz="2000" b="1" dirty="0"/>
              <a:t>Can the diﬀerences be explained by postulating that men have more dehydrogenase activity in their stomachs? </a:t>
            </a:r>
          </a:p>
        </p:txBody>
      </p:sp>
      <mc:AlternateContent xmlns:mc="http://schemas.openxmlformats.org/markup-compatibility/2006" xmlns:a14="http://schemas.microsoft.com/office/drawing/2010/main">
        <mc:Choice Requires="a14">
          <p:sp>
            <p:nvSpPr>
              <p:cNvPr id="4" name="TextBox 3"/>
              <p:cNvSpPr txBox="1"/>
              <p:nvPr/>
            </p:nvSpPr>
            <p:spPr>
              <a:xfrm>
                <a:off x="3144626" y="2743200"/>
                <a:ext cx="5902748" cy="369332"/>
              </a:xfrm>
              <a:prstGeom prst="rect">
                <a:avLst/>
              </a:prstGeom>
              <a:noFill/>
              <a:ln w="57150">
                <a:solidFill>
                  <a:srgbClr val="0070C0"/>
                </a:solidFill>
              </a:ln>
            </p:spPr>
            <p:txBody>
              <a:bodyPr wrap="none" rtlCol="0">
                <a:noAutofit/>
              </a:bodyPr>
              <a:lstStyle/>
              <a:p>
                <a:pPr/>
                <a14:m>
                  <m:oMathPara xmlns:m="http://schemas.openxmlformats.org/officeDocument/2006/math">
                    <m:oMathParaPr>
                      <m:jc m:val="centerGroup"/>
                    </m:oMathParaPr>
                    <m:oMath xmlns:m="http://schemas.openxmlformats.org/officeDocument/2006/math">
                      <m:r>
                        <a:rPr lang="en-US" i="1">
                          <a:latin typeface="Cambria Math"/>
                        </a:rPr>
                        <m:t>𝑀𝑒𝑡𝑎𝑏</m:t>
                      </m:r>
                      <m:r>
                        <a:rPr lang="en-US" i="1">
                          <a:latin typeface="Cambria Math"/>
                        </a:rPr>
                        <m:t>= </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0</m:t>
                          </m:r>
                        </m:sub>
                      </m:sSub>
                      <m:r>
                        <a:rPr lang="en-US" i="1">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1</m:t>
                          </m:r>
                        </m:sub>
                      </m:sSub>
                      <m:r>
                        <a:rPr lang="en-US" i="1">
                          <a:latin typeface="Cambria Math"/>
                        </a:rPr>
                        <m:t>𝐺𝑎𝑠𝑡</m:t>
                      </m:r>
                      <m:r>
                        <a:rPr lang="en-US" i="1">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2</m:t>
                          </m:r>
                        </m:sub>
                      </m:sSub>
                      <m:r>
                        <a:rPr lang="en-US" i="1">
                          <a:latin typeface="Cambria Math"/>
                          <a:ea typeface="Cambria Math"/>
                        </a:rPr>
                        <m:t>𝐺𝑒𝑛𝑑𝑒𝑟</m:t>
                      </m:r>
                      <m:r>
                        <a:rPr lang="en-US" i="1">
                          <a:latin typeface="Cambria Math"/>
                          <a:ea typeface="Cambria Math"/>
                        </a:rPr>
                        <m:t>+ </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5</m:t>
                          </m:r>
                        </m:sub>
                      </m:sSub>
                      <m:r>
                        <a:rPr lang="en-US" i="1">
                          <a:latin typeface="Cambria Math"/>
                          <a:ea typeface="Cambria Math"/>
                        </a:rPr>
                        <m:t>𝐺𝑒𝑛𝑑𝑒𝑟𝐺𝑎𝑠𝑡</m:t>
                      </m:r>
                    </m:oMath>
                  </m:oMathPara>
                </a14:m>
                <a:endParaRPr lang="en-US" i="1" dirty="0">
                  <a:latin typeface="Cambria Math"/>
                  <a:ea typeface="Cambria Math"/>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144626" y="2743200"/>
                <a:ext cx="5902748" cy="369332"/>
              </a:xfrm>
              <a:prstGeom prst="rect">
                <a:avLst/>
              </a:prstGeom>
              <a:blipFill>
                <a:blip r:embed="rId2"/>
                <a:stretch>
                  <a:fillRect b="-4286"/>
                </a:stretch>
              </a:blipFill>
              <a:ln w="57150">
                <a:solidFill>
                  <a:srgbClr val="0070C0"/>
                </a:solidFill>
              </a:ln>
            </p:spPr>
            <p:txBody>
              <a:bodyPr/>
              <a:lstStyle/>
              <a:p>
                <a:r>
                  <a:rPr lang="en-IN">
                    <a:noFill/>
                  </a:rPr>
                  <a:t> </a:t>
                </a:r>
              </a:p>
            </p:txBody>
          </p:sp>
        </mc:Fallback>
      </mc:AlternateContent>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4073" y="3237454"/>
            <a:ext cx="3260558"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2244352" y="5191176"/>
            <a:ext cx="7620000" cy="707886"/>
          </a:xfrm>
          <a:prstGeom prst="rect">
            <a:avLst/>
          </a:prstGeom>
          <a:noFill/>
        </p:spPr>
        <p:txBody>
          <a:bodyPr wrap="square" rtlCol="0">
            <a:noAutofit/>
          </a:bodyPr>
          <a:lstStyle/>
          <a:p>
            <a:pPr algn="ctr"/>
            <a:r>
              <a:rPr lang="en-US" sz="2000" dirty="0"/>
              <a:t>Regression through the origin makes sense in this setting. No enzyme equates to no metabolization of alcohol.</a:t>
            </a:r>
          </a:p>
        </p:txBody>
      </p:sp>
      <mc:AlternateContent xmlns:mc="http://schemas.openxmlformats.org/markup-compatibility/2006" xmlns:a14="http://schemas.microsoft.com/office/drawing/2010/main">
        <mc:Choice Requires="a14">
          <p:sp>
            <p:nvSpPr>
              <p:cNvPr id="7" name="TextBox 6"/>
              <p:cNvSpPr txBox="1"/>
              <p:nvPr/>
            </p:nvSpPr>
            <p:spPr>
              <a:xfrm>
                <a:off x="4039815" y="6172200"/>
                <a:ext cx="4112371" cy="369332"/>
              </a:xfrm>
              <a:prstGeom prst="rect">
                <a:avLst/>
              </a:prstGeom>
              <a:noFill/>
              <a:ln w="57150">
                <a:solidFill>
                  <a:srgbClr val="0070C0"/>
                </a:solidFill>
              </a:ln>
            </p:spPr>
            <p:txBody>
              <a:bodyPr wrap="none" rtlCol="0">
                <a:noAutofit/>
              </a:bodyPr>
              <a:lstStyle/>
              <a:p>
                <a:pPr/>
                <a14:m>
                  <m:oMathPara xmlns:m="http://schemas.openxmlformats.org/officeDocument/2006/math">
                    <m:oMathParaPr>
                      <m:jc m:val="centerGroup"/>
                    </m:oMathParaPr>
                    <m:oMath xmlns:m="http://schemas.openxmlformats.org/officeDocument/2006/math">
                      <m:r>
                        <a:rPr lang="en-US" i="1">
                          <a:latin typeface="Cambria Math"/>
                        </a:rPr>
                        <m:t>𝑀𝑒𝑡𝑎𝑏</m:t>
                      </m:r>
                      <m:r>
                        <a:rPr lang="en-US" i="1">
                          <a:latin typeface="Cambria Math"/>
                        </a:rPr>
                        <m:t>= </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1</m:t>
                          </m:r>
                        </m:sub>
                      </m:sSub>
                      <m:r>
                        <a:rPr lang="en-US" i="1">
                          <a:latin typeface="Cambria Math"/>
                        </a:rPr>
                        <m:t>𝐺𝑎𝑠𝑡</m:t>
                      </m:r>
                      <m:r>
                        <a:rPr lang="en-US" i="1">
                          <a:latin typeface="Cambria Math"/>
                          <a:ea typeface="Cambria Math"/>
                        </a:rPr>
                        <m:t>+ </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5</m:t>
                          </m:r>
                        </m:sub>
                      </m:sSub>
                      <m:r>
                        <a:rPr lang="en-US" i="1">
                          <a:latin typeface="Cambria Math"/>
                          <a:ea typeface="Cambria Math"/>
                        </a:rPr>
                        <m:t>𝐺𝑒𝑛𝑑𝑒𝑟𝐺𝑎𝑠𝑡</m:t>
                      </m:r>
                    </m:oMath>
                  </m:oMathPara>
                </a14:m>
                <a:endParaRPr lang="en-US" i="1" dirty="0">
                  <a:latin typeface="Cambria Math"/>
                  <a:ea typeface="Cambria Math"/>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039815" y="6172200"/>
                <a:ext cx="4112371" cy="369332"/>
              </a:xfrm>
              <a:prstGeom prst="rect">
                <a:avLst/>
              </a:prstGeom>
              <a:blipFill>
                <a:blip r:embed="rId4"/>
                <a:stretch>
                  <a:fillRect b="-5797"/>
                </a:stretch>
              </a:blipFill>
              <a:ln w="57150">
                <a:solidFill>
                  <a:srgbClr val="0070C0"/>
                </a:solidFill>
              </a:ln>
            </p:spPr>
            <p:txBody>
              <a:bodyPr/>
              <a:lstStyle/>
              <a:p>
                <a:r>
                  <a:rPr lang="en-IN">
                    <a:noFill/>
                  </a:rPr>
                  <a:t> </a:t>
                </a:r>
              </a:p>
            </p:txBody>
          </p:sp>
        </mc:Fallback>
      </mc:AlternateContent>
    </p:spTree>
    <p:extLst>
      <p:ext uri="{BB962C8B-B14F-4D97-AF65-F5344CB8AC3E}">
        <p14:creationId xmlns:p14="http://schemas.microsoft.com/office/powerpoint/2010/main" val="44634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2 Last (cont.)</a:t>
            </a:r>
          </a:p>
        </p:txBody>
      </p:sp>
      <p:sp>
        <p:nvSpPr>
          <p:cNvPr id="3" name="Content Placeholder 2"/>
          <p:cNvSpPr>
            <a:spLocks noGrp="1"/>
          </p:cNvSpPr>
          <p:nvPr>
            <p:ph idx="1"/>
          </p:nvPr>
        </p:nvSpPr>
        <p:spPr>
          <a:xfrm>
            <a:off x="609600" y="1600200"/>
            <a:ext cx="10972800" cy="760156"/>
          </a:xfrm>
        </p:spPr>
        <p:txBody>
          <a:bodyPr/>
          <a:lstStyle/>
          <a:p>
            <a:r>
              <a:rPr lang="en-US" sz="2000" b="1" dirty="0"/>
              <a:t>Can the diﬀerences be explained by postulating that men have more dehydrogenase activity in their stomachs? </a:t>
            </a: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8571"/>
          <a:stretch/>
        </p:blipFill>
        <p:spPr bwMode="auto">
          <a:xfrm>
            <a:off x="1773115" y="3402944"/>
            <a:ext cx="4322885" cy="816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125358"/>
            <a:ext cx="3429000"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 name="TextBox 5"/>
              <p:cNvSpPr txBox="1"/>
              <p:nvPr/>
            </p:nvSpPr>
            <p:spPr>
              <a:xfrm>
                <a:off x="616058" y="4602213"/>
                <a:ext cx="10966342" cy="2037609"/>
              </a:xfrm>
              <a:prstGeom prst="rect">
                <a:avLst/>
              </a:prstGeom>
              <a:noFill/>
            </p:spPr>
            <p:txBody>
              <a:bodyPr wrap="square" rtlCol="0">
                <a:noAutofit/>
              </a:bodyPr>
              <a:lstStyle/>
              <a:p>
                <a:pPr marL="342900" indent="-342900">
                  <a:buFont typeface="Arial" panose="020B0604020202020204" pitchFamily="34" charset="0"/>
                  <a:buChar char="•"/>
                </a:pPr>
                <a:r>
                  <a:rPr lang="en-US" sz="2000" dirty="0"/>
                  <a:t>The data suggest that the change in metabolism rate for women for a 1 unit increase in gastric enzyme is .87323 units less than that of men (t = −5.02, pval &lt; .0001 from the </a:t>
                </a:r>
                <a:r>
                  <a:rPr lang="en-US" sz="2000" i="1" dirty="0"/>
                  <a:t>t</a:t>
                </a:r>
                <a:r>
                  <a:rPr lang="en-US" sz="2000" dirty="0"/>
                  <a:t>-test.) In other words, the mean first pass metabolism for males is </a:t>
                </a:r>
                <a14:m>
                  <m:oMath xmlns:m="http://schemas.openxmlformats.org/officeDocument/2006/math">
                    <m:f>
                      <m:fPr>
                        <m:type m:val="skw"/>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ea typeface="Cambria Math"/>
                              </a:rPr>
                              <m:t>𝛽</m:t>
                            </m:r>
                          </m:e>
                          <m:sub>
                            <m:r>
                              <a:rPr lang="en-US" sz="2000" i="1">
                                <a:latin typeface="Cambria Math"/>
                              </a:rPr>
                              <m:t>1</m:t>
                            </m:r>
                          </m:sub>
                        </m:sSub>
                      </m:num>
                      <m:den>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a:ea typeface="Cambria Math"/>
                                  </a:rPr>
                                  <m:t>𝛽</m:t>
                                </m:r>
                              </m:e>
                              <m:sub>
                                <m:r>
                                  <a:rPr lang="en-US" sz="2000" i="1">
                                    <a:latin typeface="Cambria Math"/>
                                  </a:rPr>
                                  <m:t>1</m:t>
                                </m:r>
                              </m:sub>
                            </m:sSub>
                            <m:r>
                              <a:rPr lang="en-US" sz="2000" b="0" i="1" smtClean="0">
                                <a:latin typeface="Cambria Math" panose="02040503050406030204" pitchFamily="18" charset="0"/>
                              </a:rPr>
                              <m:t> </m:t>
                            </m:r>
                            <m:r>
                              <a:rPr lang="en-US" sz="2000" i="1">
                                <a:latin typeface="Cambria Math"/>
                              </a:rPr>
                              <m:t>+</m:t>
                            </m:r>
                            <m:r>
                              <a:rPr lang="en-US" sz="2000" b="0" i="1" smtClean="0">
                                <a:latin typeface="Cambria Math" panose="02040503050406030204" pitchFamily="18" charset="0"/>
                              </a:rPr>
                              <m:t> </m:t>
                            </m:r>
                            <m:sSub>
                              <m:sSubPr>
                                <m:ctrlPr>
                                  <a:rPr lang="en-US" sz="2000" i="1" smtClean="0">
                                    <a:latin typeface="Cambria Math" panose="02040503050406030204" pitchFamily="18" charset="0"/>
                                  </a:rPr>
                                </m:ctrlPr>
                              </m:sSubPr>
                              <m:e>
                                <m:r>
                                  <a:rPr lang="en-US" sz="2000" i="1">
                                    <a:latin typeface="Cambria Math"/>
                                    <a:ea typeface="Cambria Math"/>
                                  </a:rPr>
                                  <m:t>𝛽</m:t>
                                </m:r>
                              </m:e>
                              <m:sub>
                                <m:r>
                                  <a:rPr lang="en-US" sz="2000" b="0" i="1" smtClean="0">
                                    <a:latin typeface="Cambria Math" panose="02040503050406030204" pitchFamily="18" charset="0"/>
                                    <a:ea typeface="Cambria Math"/>
                                  </a:rPr>
                                  <m:t>5</m:t>
                                </m:r>
                              </m:sub>
                            </m:sSub>
                          </m:e>
                        </m:d>
                      </m:den>
                    </m:f>
                    <m:r>
                      <a:rPr lang="en-US" sz="2000" i="1">
                        <a:latin typeface="Cambria Math"/>
                      </a:rPr>
                      <m:t>=2.20</m:t>
                    </m:r>
                  </m:oMath>
                </a14:m>
                <a:r>
                  <a:rPr lang="en-US" sz="2000" dirty="0"/>
                  <a:t> times that of females. Assuming that men have more gastric activity in their stomach than women, this increased slope per unit of gastric activity provides an explanation for the increased mean first pass metabolization of alcohol. </a:t>
                </a:r>
              </a:p>
            </p:txBody>
          </p:sp>
        </mc:Choice>
        <mc:Fallback xmlns="">
          <p:sp>
            <p:nvSpPr>
              <p:cNvPr id="6" name="TextBox 5"/>
              <p:cNvSpPr txBox="1">
                <a:spLocks noRot="1" noChangeAspect="1" noMove="1" noResize="1" noEditPoints="1" noAdjustHandles="1" noChangeArrowheads="1" noChangeShapeType="1" noTextEdit="1"/>
              </p:cNvSpPr>
              <p:nvPr/>
            </p:nvSpPr>
            <p:spPr>
              <a:xfrm>
                <a:off x="616058" y="4602213"/>
                <a:ext cx="10966342" cy="2037609"/>
              </a:xfrm>
              <a:prstGeom prst="rect">
                <a:avLst/>
              </a:prstGeom>
              <a:blipFill>
                <a:blip r:embed="rId4"/>
                <a:stretch>
                  <a:fillRect l="-462" t="-1863" b="-49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4125726" y="2743200"/>
                <a:ext cx="3940548" cy="369332"/>
              </a:xfrm>
              <a:prstGeom prst="rect">
                <a:avLst/>
              </a:prstGeom>
              <a:noFill/>
              <a:ln w="57150">
                <a:solidFill>
                  <a:srgbClr val="0070C0"/>
                </a:solidFill>
              </a:ln>
            </p:spPr>
            <p:txBody>
              <a:bodyPr wrap="none" rtlCol="0">
                <a:noAutofit/>
              </a:bodyPr>
              <a:lstStyle/>
              <a:p>
                <a:pPr/>
                <a14:m>
                  <m:oMathPara xmlns:m="http://schemas.openxmlformats.org/officeDocument/2006/math">
                    <m:oMathParaPr>
                      <m:jc m:val="centerGroup"/>
                    </m:oMathParaPr>
                    <m:oMath xmlns:m="http://schemas.openxmlformats.org/officeDocument/2006/math">
                      <m:r>
                        <a:rPr lang="en-US" i="1">
                          <a:latin typeface="Cambria Math"/>
                        </a:rPr>
                        <m:t>𝑀𝑒𝑡𝑎𝑏</m:t>
                      </m:r>
                      <m:r>
                        <a:rPr lang="en-US" i="1">
                          <a:latin typeface="Cambria Math"/>
                        </a:rPr>
                        <m:t>= </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1</m:t>
                          </m:r>
                        </m:sub>
                      </m:sSub>
                      <m:r>
                        <a:rPr lang="en-US" i="1">
                          <a:latin typeface="Cambria Math"/>
                        </a:rPr>
                        <m:t>𝐺𝑎𝑠𝑡</m:t>
                      </m:r>
                      <m:r>
                        <a:rPr lang="en-US" i="1">
                          <a:latin typeface="Cambria Math"/>
                          <a:ea typeface="Cambria Math"/>
                        </a:rPr>
                        <m:t>+ </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5</m:t>
                          </m:r>
                        </m:sub>
                      </m:sSub>
                      <m:r>
                        <a:rPr lang="en-US" i="1">
                          <a:latin typeface="Cambria Math"/>
                          <a:ea typeface="Cambria Math"/>
                        </a:rPr>
                        <m:t>𝐺𝑒𝑛𝑑𝑒𝑟𝐺𝑎𝑠𝑡</m:t>
                      </m:r>
                    </m:oMath>
                  </m:oMathPara>
                </a14:m>
                <a:endParaRPr lang="en-US" i="1" dirty="0">
                  <a:latin typeface="Cambria Math"/>
                  <a:ea typeface="Cambria Math"/>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125726" y="2743200"/>
                <a:ext cx="3940548" cy="369332"/>
              </a:xfrm>
              <a:prstGeom prst="rect">
                <a:avLst/>
              </a:prstGeom>
              <a:blipFill>
                <a:blip r:embed="rId5"/>
                <a:stretch>
                  <a:fillRect r="-763" b="-4286"/>
                </a:stretch>
              </a:blipFill>
              <a:ln w="57150">
                <a:solidFill>
                  <a:srgbClr val="0070C0"/>
                </a:solidFill>
              </a:ln>
            </p:spPr>
            <p:txBody>
              <a:bodyPr/>
              <a:lstStyle/>
              <a:p>
                <a:r>
                  <a:rPr lang="en-IN">
                    <a:noFill/>
                  </a:rPr>
                  <a:t> </a:t>
                </a:r>
              </a:p>
            </p:txBody>
          </p:sp>
        </mc:Fallback>
      </mc:AlternateContent>
    </p:spTree>
    <p:extLst>
      <p:ext uri="{BB962C8B-B14F-4D97-AF65-F5344CB8AC3E}">
        <p14:creationId xmlns:p14="http://schemas.microsoft.com/office/powerpoint/2010/main" val="450360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87726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p:txBody>
          <a:bodyPr/>
          <a:lstStyle/>
          <a:p>
            <a:r>
              <a:rPr lang="en-US" dirty="0"/>
              <a:t>A Step Through Stepwise</a:t>
            </a:r>
            <a:br>
              <a:rPr lang="en-US" dirty="0"/>
            </a:br>
            <a:r>
              <a:rPr lang="en-US" dirty="0"/>
              <a:t>Variable Selection (with the </a:t>
            </a:r>
            <a:r>
              <a:rPr lang="en-US" i="1" dirty="0"/>
              <a:t>p</a:t>
            </a:r>
            <a:r>
              <a:rPr lang="en-US" dirty="0"/>
              <a:t>-Value)</a:t>
            </a:r>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54582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altLang="en-US" dirty="0"/>
              <a:t>Example: Cement Data</a:t>
            </a:r>
          </a:p>
        </p:txBody>
      </p:sp>
      <p:sp>
        <p:nvSpPr>
          <p:cNvPr id="3075" name="Rectangle 3"/>
          <p:cNvSpPr>
            <a:spLocks noGrp="1" noChangeArrowheads="1"/>
          </p:cNvSpPr>
          <p:nvPr>
            <p:ph type="body" idx="1"/>
          </p:nvPr>
        </p:nvSpPr>
        <p:spPr/>
        <p:txBody>
          <a:bodyPr/>
          <a:lstStyle/>
          <a:p>
            <a:r>
              <a:rPr lang="en-US" altLang="en-US" dirty="0"/>
              <a:t>Response </a:t>
            </a:r>
            <a:r>
              <a:rPr lang="en-US" altLang="en-US" b="1" i="1" dirty="0">
                <a:solidFill>
                  <a:srgbClr val="0562C1"/>
                </a:solidFill>
              </a:rPr>
              <a:t>y</a:t>
            </a:r>
            <a:r>
              <a:rPr lang="en-US" altLang="en-US" dirty="0"/>
              <a:t>: heat evolved in calories during hardening of cement on a per gram basis</a:t>
            </a:r>
          </a:p>
          <a:p>
            <a:r>
              <a:rPr lang="en-US" altLang="en-US" dirty="0"/>
              <a:t>Predictor </a:t>
            </a:r>
            <a:r>
              <a:rPr lang="en-US" altLang="en-US" b="1" i="1" dirty="0">
                <a:solidFill>
                  <a:srgbClr val="0562C1"/>
                </a:solidFill>
              </a:rPr>
              <a:t>x</a:t>
            </a:r>
            <a:r>
              <a:rPr lang="en-US" altLang="en-US" b="1" i="1" baseline="-25000" dirty="0">
                <a:solidFill>
                  <a:srgbClr val="0562C1"/>
                </a:solidFill>
              </a:rPr>
              <a:t>1</a:t>
            </a:r>
            <a:r>
              <a:rPr lang="en-US" altLang="en-US" dirty="0"/>
              <a:t>:</a:t>
            </a:r>
            <a:r>
              <a:rPr lang="en-US" altLang="en-US" dirty="0">
                <a:solidFill>
                  <a:srgbClr val="0562C1"/>
                </a:solidFill>
              </a:rPr>
              <a:t> </a:t>
            </a:r>
            <a:r>
              <a:rPr lang="en-US" altLang="en-US" dirty="0"/>
              <a:t>percentage of tricalcium aluminate</a:t>
            </a:r>
          </a:p>
          <a:p>
            <a:r>
              <a:rPr lang="en-US" altLang="en-US" dirty="0"/>
              <a:t>Predictor </a:t>
            </a:r>
            <a:r>
              <a:rPr lang="en-US" altLang="en-US" b="1" i="1" dirty="0">
                <a:solidFill>
                  <a:srgbClr val="0562C1"/>
                </a:solidFill>
              </a:rPr>
              <a:t>x</a:t>
            </a:r>
            <a:r>
              <a:rPr lang="en-US" altLang="en-US" b="1" i="1" baseline="-25000" dirty="0">
                <a:solidFill>
                  <a:srgbClr val="0562C1"/>
                </a:solidFill>
              </a:rPr>
              <a:t>2</a:t>
            </a:r>
            <a:r>
              <a:rPr lang="en-US" altLang="en-US" dirty="0"/>
              <a:t>:</a:t>
            </a:r>
            <a:r>
              <a:rPr lang="en-US" altLang="en-US" dirty="0">
                <a:solidFill>
                  <a:srgbClr val="0562C1"/>
                </a:solidFill>
              </a:rPr>
              <a:t> </a:t>
            </a:r>
            <a:r>
              <a:rPr lang="en-US" altLang="en-US" dirty="0"/>
              <a:t>percentage of tricalcium silicate</a:t>
            </a:r>
          </a:p>
          <a:p>
            <a:r>
              <a:rPr lang="en-US" altLang="en-US" dirty="0"/>
              <a:t>Predictor </a:t>
            </a:r>
            <a:r>
              <a:rPr lang="en-US" altLang="en-US" b="1" i="1" dirty="0">
                <a:solidFill>
                  <a:srgbClr val="0562C1"/>
                </a:solidFill>
              </a:rPr>
              <a:t>x</a:t>
            </a:r>
            <a:r>
              <a:rPr lang="en-US" altLang="en-US" b="1" i="1" baseline="-25000" dirty="0">
                <a:solidFill>
                  <a:srgbClr val="0562C1"/>
                </a:solidFill>
              </a:rPr>
              <a:t>3</a:t>
            </a:r>
            <a:r>
              <a:rPr lang="en-US" altLang="en-US" dirty="0"/>
              <a:t>:</a:t>
            </a:r>
            <a:r>
              <a:rPr lang="en-US" altLang="en-US" dirty="0">
                <a:solidFill>
                  <a:srgbClr val="0562C1"/>
                </a:solidFill>
              </a:rPr>
              <a:t> </a:t>
            </a:r>
            <a:r>
              <a:rPr lang="en-US" altLang="en-US" dirty="0"/>
              <a:t>percentage of tetracalcium aluminoferrite</a:t>
            </a:r>
          </a:p>
          <a:p>
            <a:r>
              <a:rPr lang="en-US" altLang="en-US" dirty="0"/>
              <a:t>Predictor </a:t>
            </a:r>
            <a:r>
              <a:rPr lang="en-US" altLang="en-US" b="1" i="1" dirty="0">
                <a:solidFill>
                  <a:srgbClr val="0562C1"/>
                </a:solidFill>
              </a:rPr>
              <a:t>x</a:t>
            </a:r>
            <a:r>
              <a:rPr lang="en-US" altLang="en-US" b="1" i="1" baseline="-25000" dirty="0">
                <a:solidFill>
                  <a:srgbClr val="0562C1"/>
                </a:solidFill>
              </a:rPr>
              <a:t>4</a:t>
            </a:r>
            <a:r>
              <a:rPr lang="en-US" altLang="en-US" dirty="0"/>
              <a:t>:</a:t>
            </a:r>
            <a:r>
              <a:rPr lang="en-US" altLang="en-US" dirty="0">
                <a:solidFill>
                  <a:srgbClr val="0562C1"/>
                </a:solidFill>
              </a:rPr>
              <a:t> </a:t>
            </a:r>
            <a:r>
              <a:rPr lang="en-US" altLang="en-US" dirty="0"/>
              <a:t>percentage of dicalcium silicate</a:t>
            </a:r>
          </a:p>
        </p:txBody>
      </p:sp>
    </p:spTree>
    <p:extLst>
      <p:ext uri="{BB962C8B-B14F-4D97-AF65-F5344CB8AC3E}">
        <p14:creationId xmlns:p14="http://schemas.microsoft.com/office/powerpoint/2010/main" val="23275583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4"/>
          <p:cNvSpPr>
            <a:spLocks noGrp="1" noChangeArrowheads="1"/>
          </p:cNvSpPr>
          <p:nvPr>
            <p:ph type="title"/>
          </p:nvPr>
        </p:nvSpPr>
        <p:spPr/>
        <p:txBody>
          <a:bodyPr/>
          <a:lstStyle/>
          <a:p>
            <a:r>
              <a:rPr lang="en-US" altLang="en-US" dirty="0"/>
              <a:t>Example: Cement Data (cont.)</a:t>
            </a:r>
          </a:p>
        </p:txBody>
      </p:sp>
      <p:graphicFrame>
        <p:nvGraphicFramePr>
          <p:cNvPr id="11269" name="Object 5"/>
          <p:cNvGraphicFramePr>
            <a:graphicFrameLocks noChangeAspect="1"/>
          </p:cNvGraphicFramePr>
          <p:nvPr>
            <p:extLst>
              <p:ext uri="{D42A27DB-BD31-4B8C-83A1-F6EECF244321}">
                <p14:modId xmlns:p14="http://schemas.microsoft.com/office/powerpoint/2010/main" val="2304329536"/>
              </p:ext>
            </p:extLst>
          </p:nvPr>
        </p:nvGraphicFramePr>
        <p:xfrm>
          <a:off x="2622984" y="1524000"/>
          <a:ext cx="7268008" cy="4969857"/>
        </p:xfrm>
        <a:graphic>
          <a:graphicData uri="http://schemas.openxmlformats.org/presentationml/2006/ole">
            <mc:AlternateContent xmlns:mc="http://schemas.openxmlformats.org/markup-compatibility/2006">
              <mc:Choice xmlns:v="urn:schemas-microsoft-com:vml" Requires="v">
                <p:oleObj spid="_x0000_s1142" name="Mtb Graph" r:id="rId4" imgW="6703009" imgH="4582858" progId="MinitabGraph.Document">
                  <p:embed/>
                </p:oleObj>
              </mc:Choice>
              <mc:Fallback>
                <p:oleObj name="Mtb Graph" r:id="rId4" imgW="6703009" imgH="4582858" progId="MinitabGraph.Document">
                  <p:embed/>
                  <p:pic>
                    <p:nvPicPr>
                      <p:cNvPr id="11269"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2984" y="1524000"/>
                        <a:ext cx="7268008" cy="496985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942395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dirty="0"/>
              <a:t>Stepwise Regression: The Idea</a:t>
            </a:r>
          </a:p>
        </p:txBody>
      </p:sp>
      <p:sp>
        <p:nvSpPr>
          <p:cNvPr id="5123" name="Rectangle 3"/>
          <p:cNvSpPr>
            <a:spLocks noGrp="1" noChangeArrowheads="1"/>
          </p:cNvSpPr>
          <p:nvPr>
            <p:ph type="body" idx="1"/>
          </p:nvPr>
        </p:nvSpPr>
        <p:spPr/>
        <p:txBody>
          <a:bodyPr/>
          <a:lstStyle/>
          <a:p>
            <a:r>
              <a:rPr lang="en-US" altLang="en-US" dirty="0"/>
              <a:t>Start with no predictors in the “</a:t>
            </a:r>
            <a:r>
              <a:rPr lang="en-US" altLang="en-US" b="1" dirty="0"/>
              <a:t>stepwise model</a:t>
            </a:r>
            <a:r>
              <a:rPr lang="en-US" altLang="en-US" dirty="0"/>
              <a:t>.”</a:t>
            </a:r>
          </a:p>
          <a:p>
            <a:r>
              <a:rPr lang="en-US" altLang="en-US" dirty="0"/>
              <a:t>At each step, enter or remove a predictor based on </a:t>
            </a:r>
            <a:r>
              <a:rPr lang="en-US" altLang="en-US" i="1" dirty="0"/>
              <a:t>t</a:t>
            </a:r>
            <a:r>
              <a:rPr lang="en-US" altLang="en-US" dirty="0"/>
              <a:t>-tests.</a:t>
            </a:r>
          </a:p>
          <a:p>
            <a:r>
              <a:rPr lang="en-US" altLang="en-US" dirty="0"/>
              <a:t>Stop when no more predictors can be justifiably entered or removed from the stepwise model.</a:t>
            </a:r>
          </a:p>
        </p:txBody>
      </p:sp>
    </p:spTree>
    <p:extLst>
      <p:ext uri="{BB962C8B-B14F-4D97-AF65-F5344CB8AC3E}">
        <p14:creationId xmlns:p14="http://schemas.microsoft.com/office/powerpoint/2010/main" val="643150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Partial Residuals: Brain Weight Data (cont.)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2002" y="1552372"/>
            <a:ext cx="2747397" cy="2959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555" b="555"/>
          <a:stretch/>
        </p:blipFill>
        <p:spPr bwMode="auto">
          <a:xfrm>
            <a:off x="5921828" y="1571422"/>
            <a:ext cx="3890785" cy="29405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4749613"/>
            <a:ext cx="3733800" cy="1784537"/>
          </a:xfrm>
          <a:prstGeom prst="rect">
            <a:avLst/>
          </a:prstGeom>
          <a:noFill/>
          <a:ln w="9525">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1828" y="4711745"/>
            <a:ext cx="4655311" cy="17845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16215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altLang="en-US" dirty="0"/>
              <a:t>Stepwise Regression: Preliminary Steps</a:t>
            </a:r>
          </a:p>
        </p:txBody>
      </p:sp>
      <p:sp>
        <p:nvSpPr>
          <p:cNvPr id="66563" name="Rectangle 3"/>
          <p:cNvSpPr>
            <a:spLocks noGrp="1" noChangeArrowheads="1"/>
          </p:cNvSpPr>
          <p:nvPr>
            <p:ph type="body" idx="1"/>
          </p:nvPr>
        </p:nvSpPr>
        <p:spPr/>
        <p:txBody>
          <a:bodyPr/>
          <a:lstStyle/>
          <a:p>
            <a:pPr marL="514350" indent="-514350">
              <a:buFont typeface="+mj-lt"/>
              <a:buAutoNum type="arabicPeriod"/>
            </a:pPr>
            <a:r>
              <a:rPr lang="en-US" altLang="en-US" dirty="0"/>
              <a:t>Specify a </a:t>
            </a:r>
            <a:r>
              <a:rPr lang="en-US" altLang="en-US" b="1" i="1" dirty="0"/>
              <a:t>p</a:t>
            </a:r>
            <a:r>
              <a:rPr lang="en-US" altLang="en-US" b="1" dirty="0"/>
              <a:t>-value-to-enter </a:t>
            </a:r>
            <a:r>
              <a:rPr lang="en-US" altLang="en-US" dirty="0"/>
              <a:t>(</a:t>
            </a:r>
            <a:r>
              <a:rPr lang="en-US" altLang="en-US" i="1" dirty="0"/>
              <a:t>p</a:t>
            </a:r>
            <a:r>
              <a:rPr lang="en-US" altLang="en-US" dirty="0"/>
              <a:t>-value</a:t>
            </a:r>
            <a:r>
              <a:rPr lang="en-US" altLang="en-US" baseline="-25000" dirty="0"/>
              <a:t>E</a:t>
            </a:r>
            <a:r>
              <a:rPr lang="en-US" altLang="en-US" dirty="0"/>
              <a:t> = 0.15) significance level</a:t>
            </a:r>
          </a:p>
          <a:p>
            <a:pPr marL="514350" indent="-514350">
              <a:buFont typeface="+mj-lt"/>
              <a:buAutoNum type="arabicPeriod"/>
            </a:pPr>
            <a:r>
              <a:rPr lang="en-US" altLang="en-US" dirty="0"/>
              <a:t>Specify a </a:t>
            </a:r>
            <a:r>
              <a:rPr lang="en-US" altLang="en-US" b="1" i="1" dirty="0"/>
              <a:t>p</a:t>
            </a:r>
            <a:r>
              <a:rPr lang="en-US" altLang="en-US" b="1" dirty="0"/>
              <a:t>-value-to-remove</a:t>
            </a:r>
            <a:r>
              <a:rPr lang="en-US" altLang="en-US" dirty="0"/>
              <a:t> (</a:t>
            </a:r>
            <a:r>
              <a:rPr lang="en-US" altLang="en-US" i="1" dirty="0"/>
              <a:t>p</a:t>
            </a:r>
            <a:r>
              <a:rPr lang="en-US" altLang="en-US" dirty="0"/>
              <a:t>-value</a:t>
            </a:r>
            <a:r>
              <a:rPr lang="en-US" altLang="en-US" baseline="-25000" dirty="0"/>
              <a:t>R</a:t>
            </a:r>
            <a:r>
              <a:rPr lang="en-US" altLang="en-US" dirty="0"/>
              <a:t> = 0.15) significance level</a:t>
            </a:r>
          </a:p>
        </p:txBody>
      </p:sp>
    </p:spTree>
    <p:extLst>
      <p:ext uri="{BB962C8B-B14F-4D97-AF65-F5344CB8AC3E}">
        <p14:creationId xmlns:p14="http://schemas.microsoft.com/office/powerpoint/2010/main" val="34403499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altLang="en-US" dirty="0"/>
              <a:t>Example: Cement Data</a:t>
            </a:r>
          </a:p>
        </p:txBody>
      </p:sp>
      <p:graphicFrame>
        <p:nvGraphicFramePr>
          <p:cNvPr id="77827" name="Object 3"/>
          <p:cNvGraphicFramePr>
            <a:graphicFrameLocks noChangeAspect="1"/>
          </p:cNvGraphicFramePr>
          <p:nvPr>
            <p:extLst>
              <p:ext uri="{D42A27DB-BD31-4B8C-83A1-F6EECF244321}">
                <p14:modId xmlns:p14="http://schemas.microsoft.com/office/powerpoint/2010/main" val="2713722021"/>
              </p:ext>
            </p:extLst>
          </p:nvPr>
        </p:nvGraphicFramePr>
        <p:xfrm>
          <a:off x="2552700" y="1635696"/>
          <a:ext cx="7086600" cy="4845809"/>
        </p:xfrm>
        <a:graphic>
          <a:graphicData uri="http://schemas.openxmlformats.org/presentationml/2006/ole">
            <mc:AlternateContent xmlns:mc="http://schemas.openxmlformats.org/markup-compatibility/2006">
              <mc:Choice xmlns:v="urn:schemas-microsoft-com:vml" Requires="v">
                <p:oleObj spid="_x0000_s2166" name="Mtb Graph" r:id="rId4" imgW="6703009" imgH="4582858" progId="MinitabGraph.Document">
                  <p:embed/>
                </p:oleObj>
              </mc:Choice>
              <mc:Fallback>
                <p:oleObj name="Mtb Graph" r:id="rId4" imgW="6703009" imgH="4582858" progId="MinitabGraph.Document">
                  <p:embed/>
                  <p:pic>
                    <p:nvPicPr>
                      <p:cNvPr id="77827"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2700" y="1635696"/>
                        <a:ext cx="7086600" cy="4845809"/>
                      </a:xfrm>
                      <a:prstGeom prst="rect">
                        <a:avLst/>
                      </a:prstGeom>
                      <a:noFill/>
                      <a:ln>
                        <a:noFill/>
                      </a:ln>
                      <a:effectLst/>
                    </p:spPr>
                  </p:pic>
                </p:oleObj>
              </mc:Fallback>
            </mc:AlternateContent>
          </a:graphicData>
        </a:graphic>
      </p:graphicFrame>
      <p:sp>
        <p:nvSpPr>
          <p:cNvPr id="2" name="Rectangle 1">
            <a:extLst>
              <a:ext uri="{FF2B5EF4-FFF2-40B4-BE49-F238E27FC236}">
                <a16:creationId xmlns:a16="http://schemas.microsoft.com/office/drawing/2014/main" id="{B2A5A33C-598E-4B5E-B0DF-5EA56DAD9824}"/>
              </a:ext>
            </a:extLst>
          </p:cNvPr>
          <p:cNvSpPr/>
          <p:nvPr/>
        </p:nvSpPr>
        <p:spPr>
          <a:xfrm>
            <a:off x="7543800" y="3810000"/>
            <a:ext cx="838200" cy="60960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DA36F23F-C8FD-497A-A1E0-005FE4979865}"/>
              </a:ext>
            </a:extLst>
          </p:cNvPr>
          <p:cNvSpPr txBox="1"/>
          <p:nvPr/>
        </p:nvSpPr>
        <p:spPr>
          <a:xfrm>
            <a:off x="8686800" y="3326402"/>
            <a:ext cx="2209800" cy="967195"/>
          </a:xfrm>
          <a:prstGeom prst="rect">
            <a:avLst/>
          </a:prstGeom>
          <a:noFill/>
        </p:spPr>
        <p:txBody>
          <a:bodyPr wrap="square" rtlCol="0">
            <a:noAutofit/>
          </a:bodyPr>
          <a:lstStyle/>
          <a:p>
            <a:r>
              <a:rPr lang="en-US" dirty="0"/>
              <a:t>Note the strong correlation between x2 and x4.</a:t>
            </a:r>
          </a:p>
        </p:txBody>
      </p:sp>
    </p:spTree>
    <p:extLst>
      <p:ext uri="{BB962C8B-B14F-4D97-AF65-F5344CB8AC3E}">
        <p14:creationId xmlns:p14="http://schemas.microsoft.com/office/powerpoint/2010/main" val="1600967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extLst>
              <p:ext uri="{D42A27DB-BD31-4B8C-83A1-F6EECF244321}">
                <p14:modId xmlns:p14="http://schemas.microsoft.com/office/powerpoint/2010/main" val="3890619460"/>
              </p:ext>
            </p:extLst>
          </p:nvPr>
        </p:nvGraphicFramePr>
        <p:xfrm>
          <a:off x="2076770" y="5123788"/>
          <a:ext cx="7676825" cy="1112520"/>
        </p:xfrm>
        <a:graphic>
          <a:graphicData uri="http://schemas.openxmlformats.org/drawingml/2006/table">
            <a:tbl>
              <a:tblPr bandRow="1">
                <a:tableStyleId>{2D5ABB26-0587-4C30-8999-92F81FD0307C}</a:tableStyleId>
              </a:tblPr>
              <a:tblGrid>
                <a:gridCol w="1535365">
                  <a:extLst>
                    <a:ext uri="{9D8B030D-6E8A-4147-A177-3AD203B41FA5}">
                      <a16:colId xmlns:a16="http://schemas.microsoft.com/office/drawing/2014/main" val="202623096"/>
                    </a:ext>
                  </a:extLst>
                </a:gridCol>
                <a:gridCol w="1535365">
                  <a:extLst>
                    <a:ext uri="{9D8B030D-6E8A-4147-A177-3AD203B41FA5}">
                      <a16:colId xmlns:a16="http://schemas.microsoft.com/office/drawing/2014/main" val="579617986"/>
                    </a:ext>
                  </a:extLst>
                </a:gridCol>
                <a:gridCol w="1535365">
                  <a:extLst>
                    <a:ext uri="{9D8B030D-6E8A-4147-A177-3AD203B41FA5}">
                      <a16:colId xmlns:a16="http://schemas.microsoft.com/office/drawing/2014/main" val="2390214705"/>
                    </a:ext>
                  </a:extLst>
                </a:gridCol>
                <a:gridCol w="1535365">
                  <a:extLst>
                    <a:ext uri="{9D8B030D-6E8A-4147-A177-3AD203B41FA5}">
                      <a16:colId xmlns:a16="http://schemas.microsoft.com/office/drawing/2014/main" val="248590189"/>
                    </a:ext>
                  </a:extLst>
                </a:gridCol>
                <a:gridCol w="1535365">
                  <a:extLst>
                    <a:ext uri="{9D8B030D-6E8A-4147-A177-3AD203B41FA5}">
                      <a16:colId xmlns:a16="http://schemas.microsoft.com/office/drawing/2014/main" val="958909617"/>
                    </a:ext>
                  </a:extLst>
                </a:gridCol>
              </a:tblGrid>
              <a:tr h="370840">
                <a:tc>
                  <a:txBody>
                    <a:bodyPr/>
                    <a:lstStyle/>
                    <a:p>
                      <a:pPr algn="ctr"/>
                      <a:r>
                        <a:rPr lang="en-US" altLang="en-US" sz="1800" b="1" dirty="0"/>
                        <a:t>Predictor</a:t>
                      </a:r>
                      <a:endParaRPr lang="en-US" b="1"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altLang="en-US" sz="1800" b="1" dirty="0"/>
                        <a:t>Coef</a:t>
                      </a:r>
                      <a:endParaRPr lang="en-US" b="1" dirty="0"/>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t>SE Coef</a:t>
                      </a:r>
                      <a:endParaRPr lang="en-US" b="1" dirty="0"/>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t>T</a:t>
                      </a:r>
                      <a:endParaRPr lang="en-US" b="1" dirty="0"/>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t>P</a:t>
                      </a:r>
                      <a:endParaRPr lang="en-US" b="1"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26945699"/>
                  </a:ext>
                </a:extLst>
              </a:tr>
              <a:tr h="370840">
                <a:tc>
                  <a:txBody>
                    <a:bodyPr/>
                    <a:lstStyle/>
                    <a:p>
                      <a:pPr algn="ctr"/>
                      <a:r>
                        <a:rPr lang="en-US" altLang="en-US" sz="1800" dirty="0"/>
                        <a:t>Constant</a:t>
                      </a:r>
                      <a:endParaRPr lang="en-US" dirty="0"/>
                    </a:p>
                  </a:txBody>
                  <a:tcPr>
                    <a:lnL w="12700" cap="flat" cmpd="sng" algn="ctr">
                      <a:solidFill>
                        <a:schemeClr val="tx1"/>
                      </a:solidFill>
                      <a:prstDash val="solid"/>
                      <a:round/>
                      <a:headEnd type="none" w="med" len="med"/>
                      <a:tailEnd type="none" w="med" len="med"/>
                    </a:lnL>
                  </a:tcPr>
                </a:tc>
                <a:tc>
                  <a:txBody>
                    <a:bodyPr/>
                    <a:lstStyle/>
                    <a:p>
                      <a:pPr algn="ctr"/>
                      <a:r>
                        <a:rPr lang="en-US" altLang="en-US" sz="1800" dirty="0"/>
                        <a:t>117.568</a:t>
                      </a:r>
                      <a:endParaRPr lang="en-US" dirty="0"/>
                    </a:p>
                  </a:txBody>
                  <a:tcPr/>
                </a:tc>
                <a:tc>
                  <a:txBody>
                    <a:bodyPr/>
                    <a:lstStyle/>
                    <a:p>
                      <a:pPr algn="ctr"/>
                      <a:r>
                        <a:rPr lang="en-US" altLang="en-US" sz="1800" dirty="0"/>
                        <a:t>5.262</a:t>
                      </a:r>
                      <a:endParaRPr lang="en-US" dirty="0"/>
                    </a:p>
                  </a:txBody>
                  <a:tcPr/>
                </a:tc>
                <a:tc>
                  <a:txBody>
                    <a:bodyPr/>
                    <a:lstStyle/>
                    <a:p>
                      <a:pPr algn="ctr"/>
                      <a:r>
                        <a:rPr lang="en-US" altLang="en-US" sz="1800" dirty="0"/>
                        <a:t>22.34</a:t>
                      </a:r>
                      <a:endParaRPr lang="en-US" dirty="0"/>
                    </a:p>
                  </a:txBody>
                  <a:tcPr/>
                </a:tc>
                <a:tc>
                  <a:txBody>
                    <a:bodyPr/>
                    <a:lstStyle/>
                    <a:p>
                      <a:pPr algn="ctr"/>
                      <a:r>
                        <a:rPr lang="en-US" altLang="en-US" sz="1800" dirty="0"/>
                        <a:t>0.000</a:t>
                      </a:r>
                      <a:endParaRPr lang="en-US"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39525108"/>
                  </a:ext>
                </a:extLst>
              </a:tr>
              <a:tr h="370840">
                <a:tc>
                  <a:txBody>
                    <a:bodyPr/>
                    <a:lstStyle/>
                    <a:p>
                      <a:pPr algn="ctr"/>
                      <a:r>
                        <a:rPr lang="en-US" altLang="en-US" sz="1800" b="1" dirty="0"/>
                        <a:t>x4</a:t>
                      </a:r>
                      <a:endParaRPr lang="en-US" b="1"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dirty="0"/>
                        <a:t>−</a:t>
                      </a:r>
                      <a:r>
                        <a:rPr lang="en-US" altLang="en-US" sz="1800" dirty="0"/>
                        <a:t>0.7382</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t>0.1546</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dirty="0"/>
                        <a:t>−</a:t>
                      </a:r>
                      <a:r>
                        <a:rPr lang="en-US" altLang="en-US" sz="1800" dirty="0"/>
                        <a:t>4.77</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t>0.001</a:t>
                      </a:r>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0076975"/>
                  </a:ext>
                </a:extLst>
              </a:tr>
            </a:tbl>
          </a:graphicData>
        </a:graphic>
      </p:graphicFrame>
      <p:sp>
        <p:nvSpPr>
          <p:cNvPr id="2" name="Oval 1">
            <a:extLst>
              <a:ext uri="{FF2B5EF4-FFF2-40B4-BE49-F238E27FC236}">
                <a16:creationId xmlns:a16="http://schemas.microsoft.com/office/drawing/2014/main" id="{078EF164-A244-4E94-8BBE-EE67F1214E10}"/>
              </a:ext>
            </a:extLst>
          </p:cNvPr>
          <p:cNvSpPr/>
          <p:nvPr/>
        </p:nvSpPr>
        <p:spPr>
          <a:xfrm>
            <a:off x="8456263" y="2975180"/>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CDEDA13-C91E-47BA-9EB3-EE4FA6ED94F0}"/>
              </a:ext>
            </a:extLst>
          </p:cNvPr>
          <p:cNvSpPr/>
          <p:nvPr/>
        </p:nvSpPr>
        <p:spPr>
          <a:xfrm>
            <a:off x="8456263" y="5779108"/>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B8A23530-1099-42F5-871B-9EE8477B3A59}"/>
              </a:ext>
            </a:extLst>
          </p:cNvPr>
          <p:cNvSpPr/>
          <p:nvPr/>
        </p:nvSpPr>
        <p:spPr>
          <a:xfrm>
            <a:off x="6934200" y="5786599"/>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117A2676-198B-4A31-A64A-15DF64B4A698}"/>
              </a:ext>
            </a:extLst>
          </p:cNvPr>
          <p:cNvSpPr/>
          <p:nvPr/>
        </p:nvSpPr>
        <p:spPr>
          <a:xfrm>
            <a:off x="6934200" y="2975180"/>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076BF83B-F184-4C41-9209-54E77E1CC560}"/>
              </a:ext>
            </a:extLst>
          </p:cNvPr>
          <p:cNvSpPr/>
          <p:nvPr/>
        </p:nvSpPr>
        <p:spPr>
          <a:xfrm>
            <a:off x="8458200" y="1641812"/>
            <a:ext cx="1143000" cy="37785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982BE730-FFFA-4790-A983-678206204769}"/>
              </a:ext>
            </a:extLst>
          </p:cNvPr>
          <p:cNvSpPr/>
          <p:nvPr/>
        </p:nvSpPr>
        <p:spPr>
          <a:xfrm>
            <a:off x="8456263" y="4368722"/>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2" name="Table 21"/>
          <p:cNvGraphicFramePr>
            <a:graphicFrameLocks noGrp="1"/>
          </p:cNvGraphicFramePr>
          <p:nvPr>
            <p:extLst>
              <p:ext uri="{D42A27DB-BD31-4B8C-83A1-F6EECF244321}">
                <p14:modId xmlns:p14="http://schemas.microsoft.com/office/powerpoint/2010/main" val="3386057290"/>
              </p:ext>
            </p:extLst>
          </p:nvPr>
        </p:nvGraphicFramePr>
        <p:xfrm>
          <a:off x="2076770" y="3720658"/>
          <a:ext cx="7676825" cy="1112520"/>
        </p:xfrm>
        <a:graphic>
          <a:graphicData uri="http://schemas.openxmlformats.org/drawingml/2006/table">
            <a:tbl>
              <a:tblPr bandRow="1">
                <a:tableStyleId>{2D5ABB26-0587-4C30-8999-92F81FD0307C}</a:tableStyleId>
              </a:tblPr>
              <a:tblGrid>
                <a:gridCol w="1535365">
                  <a:extLst>
                    <a:ext uri="{9D8B030D-6E8A-4147-A177-3AD203B41FA5}">
                      <a16:colId xmlns:a16="http://schemas.microsoft.com/office/drawing/2014/main" val="202623096"/>
                    </a:ext>
                  </a:extLst>
                </a:gridCol>
                <a:gridCol w="1535365">
                  <a:extLst>
                    <a:ext uri="{9D8B030D-6E8A-4147-A177-3AD203B41FA5}">
                      <a16:colId xmlns:a16="http://schemas.microsoft.com/office/drawing/2014/main" val="579617986"/>
                    </a:ext>
                  </a:extLst>
                </a:gridCol>
                <a:gridCol w="1535365">
                  <a:extLst>
                    <a:ext uri="{9D8B030D-6E8A-4147-A177-3AD203B41FA5}">
                      <a16:colId xmlns:a16="http://schemas.microsoft.com/office/drawing/2014/main" val="2390214705"/>
                    </a:ext>
                  </a:extLst>
                </a:gridCol>
                <a:gridCol w="1535365">
                  <a:extLst>
                    <a:ext uri="{9D8B030D-6E8A-4147-A177-3AD203B41FA5}">
                      <a16:colId xmlns:a16="http://schemas.microsoft.com/office/drawing/2014/main" val="248590189"/>
                    </a:ext>
                  </a:extLst>
                </a:gridCol>
                <a:gridCol w="1535365">
                  <a:extLst>
                    <a:ext uri="{9D8B030D-6E8A-4147-A177-3AD203B41FA5}">
                      <a16:colId xmlns:a16="http://schemas.microsoft.com/office/drawing/2014/main" val="958909617"/>
                    </a:ext>
                  </a:extLst>
                </a:gridCol>
              </a:tblGrid>
              <a:tr h="370840">
                <a:tc>
                  <a:txBody>
                    <a:bodyPr/>
                    <a:lstStyle/>
                    <a:p>
                      <a:pPr algn="ctr"/>
                      <a:r>
                        <a:rPr lang="en-US" altLang="en-US" sz="1800" b="1" dirty="0"/>
                        <a:t>Predictor</a:t>
                      </a:r>
                      <a:endParaRPr lang="en-US" b="1"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altLang="en-US" sz="1800" b="1" dirty="0"/>
                        <a:t>Coef</a:t>
                      </a:r>
                      <a:endParaRPr lang="en-US" b="1" dirty="0"/>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t>SE Coef</a:t>
                      </a:r>
                      <a:endParaRPr lang="en-US" b="1" dirty="0"/>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t>T</a:t>
                      </a:r>
                      <a:endParaRPr lang="en-US" b="1" dirty="0"/>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t>P</a:t>
                      </a:r>
                      <a:endParaRPr lang="en-US" b="1"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26945699"/>
                  </a:ext>
                </a:extLst>
              </a:tr>
              <a:tr h="370840">
                <a:tc>
                  <a:txBody>
                    <a:bodyPr/>
                    <a:lstStyle/>
                    <a:p>
                      <a:pPr algn="ctr"/>
                      <a:r>
                        <a:rPr lang="en-US" altLang="en-US" sz="1800" dirty="0"/>
                        <a:t>Constant</a:t>
                      </a:r>
                      <a:endParaRPr lang="en-US" dirty="0"/>
                    </a:p>
                  </a:txBody>
                  <a:tcPr>
                    <a:lnL w="12700" cap="flat" cmpd="sng" algn="ctr">
                      <a:solidFill>
                        <a:schemeClr val="tx1"/>
                      </a:solidFill>
                      <a:prstDash val="solid"/>
                      <a:round/>
                      <a:headEnd type="none" w="med" len="med"/>
                      <a:tailEnd type="none" w="med" len="med"/>
                    </a:lnL>
                  </a:tcPr>
                </a:tc>
                <a:tc>
                  <a:txBody>
                    <a:bodyPr/>
                    <a:lstStyle/>
                    <a:p>
                      <a:pPr algn="ctr"/>
                      <a:r>
                        <a:rPr lang="en-US" altLang="en-US" sz="1800" dirty="0"/>
                        <a:t>110.203</a:t>
                      </a:r>
                      <a:endParaRPr lang="en-US" dirty="0"/>
                    </a:p>
                  </a:txBody>
                  <a:tcPr/>
                </a:tc>
                <a:tc>
                  <a:txBody>
                    <a:bodyPr/>
                    <a:lstStyle/>
                    <a:p>
                      <a:pPr algn="ctr"/>
                      <a:r>
                        <a:rPr lang="en-US" altLang="en-US" sz="1800" dirty="0"/>
                        <a:t>7.948</a:t>
                      </a:r>
                      <a:endParaRPr lang="en-US" dirty="0"/>
                    </a:p>
                  </a:txBody>
                  <a:tcPr/>
                </a:tc>
                <a:tc>
                  <a:txBody>
                    <a:bodyPr/>
                    <a:lstStyle/>
                    <a:p>
                      <a:pPr algn="ctr"/>
                      <a:r>
                        <a:rPr lang="en-US" altLang="en-US" sz="1800" dirty="0"/>
                        <a:t>13.87</a:t>
                      </a:r>
                      <a:endParaRPr lang="en-US" dirty="0"/>
                    </a:p>
                  </a:txBody>
                  <a:tcPr/>
                </a:tc>
                <a:tc>
                  <a:txBody>
                    <a:bodyPr/>
                    <a:lstStyle/>
                    <a:p>
                      <a:pPr algn="ctr"/>
                      <a:r>
                        <a:rPr lang="en-US" altLang="en-US" sz="1800" dirty="0"/>
                        <a:t>0.000</a:t>
                      </a:r>
                      <a:endParaRPr lang="en-US"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39525108"/>
                  </a:ext>
                </a:extLst>
              </a:tr>
              <a:tr h="370840">
                <a:tc>
                  <a:txBody>
                    <a:bodyPr/>
                    <a:lstStyle/>
                    <a:p>
                      <a:pPr algn="ctr"/>
                      <a:r>
                        <a:rPr lang="en-US" altLang="en-US" sz="1800" b="1" dirty="0"/>
                        <a:t>x3</a:t>
                      </a:r>
                      <a:endParaRPr lang="en-US" b="1"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dirty="0"/>
                        <a:t>−</a:t>
                      </a:r>
                      <a:r>
                        <a:rPr lang="en-US" altLang="en-US" sz="1800" dirty="0"/>
                        <a:t>1.2558</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t>0.5984</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dirty="0"/>
                        <a:t>−</a:t>
                      </a:r>
                      <a:r>
                        <a:rPr lang="en-US" altLang="en-US" sz="1800" dirty="0"/>
                        <a:t>2.10</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t>0.060</a:t>
                      </a:r>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0076975"/>
                  </a:ext>
                </a:extLst>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3991879017"/>
              </p:ext>
            </p:extLst>
          </p:nvPr>
        </p:nvGraphicFramePr>
        <p:xfrm>
          <a:off x="2076770" y="2317529"/>
          <a:ext cx="7676825" cy="1112520"/>
        </p:xfrm>
        <a:graphic>
          <a:graphicData uri="http://schemas.openxmlformats.org/drawingml/2006/table">
            <a:tbl>
              <a:tblPr bandRow="1">
                <a:tableStyleId>{2D5ABB26-0587-4C30-8999-92F81FD0307C}</a:tableStyleId>
              </a:tblPr>
              <a:tblGrid>
                <a:gridCol w="1535365">
                  <a:extLst>
                    <a:ext uri="{9D8B030D-6E8A-4147-A177-3AD203B41FA5}">
                      <a16:colId xmlns:a16="http://schemas.microsoft.com/office/drawing/2014/main" val="202623096"/>
                    </a:ext>
                  </a:extLst>
                </a:gridCol>
                <a:gridCol w="1535365">
                  <a:extLst>
                    <a:ext uri="{9D8B030D-6E8A-4147-A177-3AD203B41FA5}">
                      <a16:colId xmlns:a16="http://schemas.microsoft.com/office/drawing/2014/main" val="579617986"/>
                    </a:ext>
                  </a:extLst>
                </a:gridCol>
                <a:gridCol w="1535365">
                  <a:extLst>
                    <a:ext uri="{9D8B030D-6E8A-4147-A177-3AD203B41FA5}">
                      <a16:colId xmlns:a16="http://schemas.microsoft.com/office/drawing/2014/main" val="2390214705"/>
                    </a:ext>
                  </a:extLst>
                </a:gridCol>
                <a:gridCol w="1535365">
                  <a:extLst>
                    <a:ext uri="{9D8B030D-6E8A-4147-A177-3AD203B41FA5}">
                      <a16:colId xmlns:a16="http://schemas.microsoft.com/office/drawing/2014/main" val="248590189"/>
                    </a:ext>
                  </a:extLst>
                </a:gridCol>
                <a:gridCol w="1535365">
                  <a:extLst>
                    <a:ext uri="{9D8B030D-6E8A-4147-A177-3AD203B41FA5}">
                      <a16:colId xmlns:a16="http://schemas.microsoft.com/office/drawing/2014/main" val="958909617"/>
                    </a:ext>
                  </a:extLst>
                </a:gridCol>
              </a:tblGrid>
              <a:tr h="370840">
                <a:tc>
                  <a:txBody>
                    <a:bodyPr/>
                    <a:lstStyle/>
                    <a:p>
                      <a:pPr algn="ctr"/>
                      <a:r>
                        <a:rPr lang="en-US" altLang="en-US" sz="1800" b="1" dirty="0"/>
                        <a:t>Predictor</a:t>
                      </a:r>
                      <a:endParaRPr lang="en-US" b="1"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altLang="en-US" sz="1800" b="1" dirty="0"/>
                        <a:t>Coef</a:t>
                      </a:r>
                      <a:endParaRPr lang="en-US" b="1" dirty="0"/>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t>SE Coef</a:t>
                      </a:r>
                      <a:endParaRPr lang="en-US" b="1" dirty="0"/>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t>T</a:t>
                      </a:r>
                      <a:endParaRPr lang="en-US" b="1" dirty="0"/>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t>P</a:t>
                      </a:r>
                      <a:endParaRPr lang="en-US" b="1"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26945699"/>
                  </a:ext>
                </a:extLst>
              </a:tr>
              <a:tr h="370840">
                <a:tc>
                  <a:txBody>
                    <a:bodyPr/>
                    <a:lstStyle/>
                    <a:p>
                      <a:pPr algn="ctr"/>
                      <a:r>
                        <a:rPr lang="en-US" altLang="en-US" sz="1800" dirty="0"/>
                        <a:t>Constant</a:t>
                      </a:r>
                      <a:endParaRPr lang="en-US" dirty="0"/>
                    </a:p>
                  </a:txBody>
                  <a:tcPr>
                    <a:lnL w="12700" cap="flat" cmpd="sng" algn="ctr">
                      <a:solidFill>
                        <a:schemeClr val="tx1"/>
                      </a:solidFill>
                      <a:prstDash val="solid"/>
                      <a:round/>
                      <a:headEnd type="none" w="med" len="med"/>
                      <a:tailEnd type="none" w="med" len="med"/>
                    </a:lnL>
                  </a:tcPr>
                </a:tc>
                <a:tc>
                  <a:txBody>
                    <a:bodyPr/>
                    <a:lstStyle/>
                    <a:p>
                      <a:pPr algn="ctr"/>
                      <a:r>
                        <a:rPr lang="en-US" altLang="en-US" sz="1800" dirty="0"/>
                        <a:t>57.424</a:t>
                      </a:r>
                      <a:endParaRPr lang="en-US" dirty="0"/>
                    </a:p>
                  </a:txBody>
                  <a:tcPr/>
                </a:tc>
                <a:tc>
                  <a:txBody>
                    <a:bodyPr/>
                    <a:lstStyle/>
                    <a:p>
                      <a:pPr algn="ctr"/>
                      <a:r>
                        <a:rPr lang="en-US" altLang="en-US" sz="1800" dirty="0"/>
                        <a:t>8.491</a:t>
                      </a:r>
                      <a:endParaRPr lang="en-US" dirty="0"/>
                    </a:p>
                  </a:txBody>
                  <a:tcPr/>
                </a:tc>
                <a:tc>
                  <a:txBody>
                    <a:bodyPr/>
                    <a:lstStyle/>
                    <a:p>
                      <a:pPr algn="ctr"/>
                      <a:r>
                        <a:rPr lang="en-US" altLang="en-US" sz="1800" dirty="0"/>
                        <a:t>6.76</a:t>
                      </a:r>
                      <a:endParaRPr lang="en-US" dirty="0"/>
                    </a:p>
                  </a:txBody>
                  <a:tcPr/>
                </a:tc>
                <a:tc>
                  <a:txBody>
                    <a:bodyPr/>
                    <a:lstStyle/>
                    <a:p>
                      <a:pPr algn="ctr"/>
                      <a:r>
                        <a:rPr lang="en-US" altLang="en-US" sz="1800" dirty="0"/>
                        <a:t>0.000</a:t>
                      </a:r>
                      <a:endParaRPr lang="en-US"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39525108"/>
                  </a:ext>
                </a:extLst>
              </a:tr>
              <a:tr h="370840">
                <a:tc>
                  <a:txBody>
                    <a:bodyPr/>
                    <a:lstStyle/>
                    <a:p>
                      <a:pPr algn="ctr"/>
                      <a:r>
                        <a:rPr lang="en-US" altLang="en-US" sz="1800" b="1" dirty="0"/>
                        <a:t>x2</a:t>
                      </a:r>
                      <a:endParaRPr lang="en-US" b="1"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altLang="en-US" sz="1800" dirty="0"/>
                        <a:t>0.7891</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t>0.1684</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t>4.69</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t>0.001</a:t>
                      </a:r>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0076975"/>
                  </a:ext>
                </a:extLst>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1956185744"/>
              </p:ext>
            </p:extLst>
          </p:nvPr>
        </p:nvGraphicFramePr>
        <p:xfrm>
          <a:off x="2076770" y="914400"/>
          <a:ext cx="7676825" cy="1112520"/>
        </p:xfrm>
        <a:graphic>
          <a:graphicData uri="http://schemas.openxmlformats.org/drawingml/2006/table">
            <a:tbl>
              <a:tblPr bandRow="1">
                <a:tableStyleId>{2D5ABB26-0587-4C30-8999-92F81FD0307C}</a:tableStyleId>
              </a:tblPr>
              <a:tblGrid>
                <a:gridCol w="1535365">
                  <a:extLst>
                    <a:ext uri="{9D8B030D-6E8A-4147-A177-3AD203B41FA5}">
                      <a16:colId xmlns:a16="http://schemas.microsoft.com/office/drawing/2014/main" val="202623096"/>
                    </a:ext>
                  </a:extLst>
                </a:gridCol>
                <a:gridCol w="1535365">
                  <a:extLst>
                    <a:ext uri="{9D8B030D-6E8A-4147-A177-3AD203B41FA5}">
                      <a16:colId xmlns:a16="http://schemas.microsoft.com/office/drawing/2014/main" val="579617986"/>
                    </a:ext>
                  </a:extLst>
                </a:gridCol>
                <a:gridCol w="1535365">
                  <a:extLst>
                    <a:ext uri="{9D8B030D-6E8A-4147-A177-3AD203B41FA5}">
                      <a16:colId xmlns:a16="http://schemas.microsoft.com/office/drawing/2014/main" val="2390214705"/>
                    </a:ext>
                  </a:extLst>
                </a:gridCol>
                <a:gridCol w="1535365">
                  <a:extLst>
                    <a:ext uri="{9D8B030D-6E8A-4147-A177-3AD203B41FA5}">
                      <a16:colId xmlns:a16="http://schemas.microsoft.com/office/drawing/2014/main" val="248590189"/>
                    </a:ext>
                  </a:extLst>
                </a:gridCol>
                <a:gridCol w="1535365">
                  <a:extLst>
                    <a:ext uri="{9D8B030D-6E8A-4147-A177-3AD203B41FA5}">
                      <a16:colId xmlns:a16="http://schemas.microsoft.com/office/drawing/2014/main" val="958909617"/>
                    </a:ext>
                  </a:extLst>
                </a:gridCol>
              </a:tblGrid>
              <a:tr h="370840">
                <a:tc>
                  <a:txBody>
                    <a:bodyPr/>
                    <a:lstStyle/>
                    <a:p>
                      <a:pPr algn="ctr"/>
                      <a:r>
                        <a:rPr lang="en-US" altLang="en-US" sz="1800" b="1" dirty="0"/>
                        <a:t>Predictor</a:t>
                      </a:r>
                      <a:endParaRPr lang="en-US" b="1"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altLang="en-US" sz="1800" b="1" dirty="0"/>
                        <a:t>Coef</a:t>
                      </a:r>
                      <a:endParaRPr lang="en-US" b="1" dirty="0"/>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t>SE Coef</a:t>
                      </a:r>
                      <a:endParaRPr lang="en-US" b="1" dirty="0"/>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t>T</a:t>
                      </a:r>
                      <a:endParaRPr lang="en-US" b="1" dirty="0"/>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t>P</a:t>
                      </a:r>
                      <a:endParaRPr lang="en-US" b="1"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26945699"/>
                  </a:ext>
                </a:extLst>
              </a:tr>
              <a:tr h="370840">
                <a:tc>
                  <a:txBody>
                    <a:bodyPr/>
                    <a:lstStyle/>
                    <a:p>
                      <a:pPr algn="ctr"/>
                      <a:r>
                        <a:rPr lang="en-US" altLang="en-US" sz="1800" dirty="0"/>
                        <a:t>Constant</a:t>
                      </a:r>
                      <a:endParaRPr lang="en-US" dirty="0"/>
                    </a:p>
                  </a:txBody>
                  <a:tcPr>
                    <a:lnL w="12700" cap="flat" cmpd="sng" algn="ctr">
                      <a:solidFill>
                        <a:schemeClr val="tx1"/>
                      </a:solidFill>
                      <a:prstDash val="solid"/>
                      <a:round/>
                      <a:headEnd type="none" w="med" len="med"/>
                      <a:tailEnd type="none" w="med" len="med"/>
                    </a:lnL>
                  </a:tcPr>
                </a:tc>
                <a:tc>
                  <a:txBody>
                    <a:bodyPr/>
                    <a:lstStyle/>
                    <a:p>
                      <a:pPr algn="ctr"/>
                      <a:r>
                        <a:rPr lang="en-US" altLang="en-US" sz="1800" dirty="0"/>
                        <a:t>81.479</a:t>
                      </a:r>
                      <a:endParaRPr lang="en-US" dirty="0"/>
                    </a:p>
                  </a:txBody>
                  <a:tcPr/>
                </a:tc>
                <a:tc>
                  <a:txBody>
                    <a:bodyPr/>
                    <a:lstStyle/>
                    <a:p>
                      <a:pPr algn="ctr"/>
                      <a:r>
                        <a:rPr lang="en-US" altLang="en-US" sz="1800" dirty="0"/>
                        <a:t>4.927</a:t>
                      </a:r>
                      <a:endParaRPr lang="en-US" dirty="0"/>
                    </a:p>
                  </a:txBody>
                  <a:tcPr/>
                </a:tc>
                <a:tc>
                  <a:txBody>
                    <a:bodyPr/>
                    <a:lstStyle/>
                    <a:p>
                      <a:pPr algn="ctr"/>
                      <a:r>
                        <a:rPr lang="en-US" altLang="en-US" sz="1800" dirty="0"/>
                        <a:t>16.54</a:t>
                      </a:r>
                      <a:endParaRPr lang="en-US" dirty="0"/>
                    </a:p>
                  </a:txBody>
                  <a:tcPr/>
                </a:tc>
                <a:tc>
                  <a:txBody>
                    <a:bodyPr/>
                    <a:lstStyle/>
                    <a:p>
                      <a:pPr algn="ctr"/>
                      <a:r>
                        <a:rPr lang="en-US" altLang="en-US" sz="1800" dirty="0"/>
                        <a:t>0.000</a:t>
                      </a:r>
                      <a:endParaRPr lang="en-US"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39525108"/>
                  </a:ext>
                </a:extLst>
              </a:tr>
              <a:tr h="370840">
                <a:tc>
                  <a:txBody>
                    <a:bodyPr/>
                    <a:lstStyle/>
                    <a:p>
                      <a:pPr algn="ctr"/>
                      <a:r>
                        <a:rPr lang="en-US" altLang="en-US" sz="1800" b="1" dirty="0"/>
                        <a:t>x1</a:t>
                      </a:r>
                      <a:endParaRPr lang="en-US" b="1"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altLang="en-US" sz="1800" dirty="0"/>
                        <a:t>1.8687</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t>0.5264</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t>3.55</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t>0.005</a:t>
                      </a:r>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0076975"/>
                  </a:ext>
                </a:extLst>
              </a:tr>
            </a:tbl>
          </a:graphicData>
        </a:graphic>
      </p:graphicFrame>
      <p:sp>
        <p:nvSpPr>
          <p:cNvPr id="3" name="Rectangle 2">
            <a:extLst>
              <a:ext uri="{FF2B5EF4-FFF2-40B4-BE49-F238E27FC236}">
                <a16:creationId xmlns:a16="http://schemas.microsoft.com/office/drawing/2014/main" id="{A0C92DFE-40E2-4C2E-93B8-F6FB14E2FE7F}"/>
              </a:ext>
            </a:extLst>
          </p:cNvPr>
          <p:cNvSpPr/>
          <p:nvPr/>
        </p:nvSpPr>
        <p:spPr>
          <a:xfrm>
            <a:off x="2076770" y="5121456"/>
            <a:ext cx="7676825" cy="112234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2295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2" grpId="0" animBg="1"/>
      <p:bldP spid="13" grpId="0" animBg="1"/>
      <p:bldP spid="15" grpId="0" animBg="1"/>
      <p:bldP spid="15" grpId="1" animBg="1"/>
      <p:bldP spid="16" grpId="0" animBg="1"/>
      <p:bldP spid="16" grpId="1" animBg="1"/>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le 22"/>
          <p:cNvGraphicFramePr>
            <a:graphicFrameLocks noGrp="1"/>
          </p:cNvGraphicFramePr>
          <p:nvPr>
            <p:extLst>
              <p:ext uri="{D42A27DB-BD31-4B8C-83A1-F6EECF244321}">
                <p14:modId xmlns:p14="http://schemas.microsoft.com/office/powerpoint/2010/main" val="383706683"/>
              </p:ext>
            </p:extLst>
          </p:nvPr>
        </p:nvGraphicFramePr>
        <p:xfrm>
          <a:off x="2095500" y="4820920"/>
          <a:ext cx="7658095" cy="1483360"/>
        </p:xfrm>
        <a:graphic>
          <a:graphicData uri="http://schemas.openxmlformats.org/drawingml/2006/table">
            <a:tbl>
              <a:tblPr bandRow="1">
                <a:tableStyleId>{2D5ABB26-0587-4C30-8999-92F81FD0307C}</a:tableStyleId>
              </a:tblPr>
              <a:tblGrid>
                <a:gridCol w="1531619">
                  <a:extLst>
                    <a:ext uri="{9D8B030D-6E8A-4147-A177-3AD203B41FA5}">
                      <a16:colId xmlns:a16="http://schemas.microsoft.com/office/drawing/2014/main" val="202623096"/>
                    </a:ext>
                  </a:extLst>
                </a:gridCol>
                <a:gridCol w="1531619">
                  <a:extLst>
                    <a:ext uri="{9D8B030D-6E8A-4147-A177-3AD203B41FA5}">
                      <a16:colId xmlns:a16="http://schemas.microsoft.com/office/drawing/2014/main" val="579617986"/>
                    </a:ext>
                  </a:extLst>
                </a:gridCol>
                <a:gridCol w="1531619">
                  <a:extLst>
                    <a:ext uri="{9D8B030D-6E8A-4147-A177-3AD203B41FA5}">
                      <a16:colId xmlns:a16="http://schemas.microsoft.com/office/drawing/2014/main" val="2390214705"/>
                    </a:ext>
                  </a:extLst>
                </a:gridCol>
                <a:gridCol w="1531619">
                  <a:extLst>
                    <a:ext uri="{9D8B030D-6E8A-4147-A177-3AD203B41FA5}">
                      <a16:colId xmlns:a16="http://schemas.microsoft.com/office/drawing/2014/main" val="248590189"/>
                    </a:ext>
                  </a:extLst>
                </a:gridCol>
                <a:gridCol w="1531619">
                  <a:extLst>
                    <a:ext uri="{9D8B030D-6E8A-4147-A177-3AD203B41FA5}">
                      <a16:colId xmlns:a16="http://schemas.microsoft.com/office/drawing/2014/main" val="958909617"/>
                    </a:ext>
                  </a:extLst>
                </a:gridCol>
              </a:tblGrid>
              <a:tr h="370840">
                <a:tc>
                  <a:txBody>
                    <a:bodyPr/>
                    <a:lstStyle/>
                    <a:p>
                      <a:pPr algn="ctr"/>
                      <a:r>
                        <a:rPr lang="en-US" altLang="en-US" sz="1800" b="1" dirty="0">
                          <a:latin typeface="+mn-lt"/>
                        </a:rPr>
                        <a:t>Predictor</a:t>
                      </a:r>
                      <a:endParaRPr lang="en-US" b="1" dirty="0">
                        <a:latin typeface="+mn-lt"/>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Coef</a:t>
                      </a:r>
                      <a:endParaRPr lang="en-US" b="1" dirty="0">
                        <a:latin typeface="+mn-lt"/>
                      </a:endParaRPr>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SE Coef</a:t>
                      </a:r>
                      <a:endParaRPr lang="en-US" b="1" dirty="0">
                        <a:latin typeface="+mn-lt"/>
                      </a:endParaRPr>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T</a:t>
                      </a:r>
                      <a:endParaRPr lang="en-US" b="1" dirty="0">
                        <a:latin typeface="+mn-lt"/>
                      </a:endParaRPr>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P</a:t>
                      </a:r>
                      <a:endParaRPr lang="en-US" b="1" dirty="0">
                        <a:latin typeface="+mn-lt"/>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26945699"/>
                  </a:ext>
                </a:extLst>
              </a:tr>
              <a:tr h="370840">
                <a:tc>
                  <a:txBody>
                    <a:bodyPr/>
                    <a:lstStyle/>
                    <a:p>
                      <a:pPr algn="ctr"/>
                      <a:r>
                        <a:rPr lang="en-US" altLang="en-US" sz="1800" dirty="0">
                          <a:latin typeface="+mn-lt"/>
                        </a:rPr>
                        <a:t>Constant</a:t>
                      </a:r>
                      <a:endParaRPr lang="en-US" dirty="0">
                        <a:latin typeface="+mn-lt"/>
                      </a:endParaRPr>
                    </a:p>
                  </a:txBody>
                  <a:tcPr>
                    <a:lnL w="12700" cap="flat" cmpd="sng" algn="ctr">
                      <a:solidFill>
                        <a:schemeClr val="tx1"/>
                      </a:solidFill>
                      <a:prstDash val="solid"/>
                      <a:round/>
                      <a:headEnd type="none" w="med" len="med"/>
                      <a:tailEnd type="none" w="med" len="med"/>
                    </a:lnL>
                  </a:tcPr>
                </a:tc>
                <a:tc>
                  <a:txBody>
                    <a:bodyPr/>
                    <a:lstStyle/>
                    <a:p>
                      <a:pPr algn="ctr"/>
                      <a:r>
                        <a:rPr lang="en-US" altLang="en-US" sz="1800" dirty="0">
                          <a:latin typeface="+mn-lt"/>
                        </a:rPr>
                        <a:t>131.282</a:t>
                      </a:r>
                      <a:endParaRPr lang="en-US" dirty="0">
                        <a:latin typeface="+mn-lt"/>
                      </a:endParaRPr>
                    </a:p>
                  </a:txBody>
                  <a:tcPr/>
                </a:tc>
                <a:tc>
                  <a:txBody>
                    <a:bodyPr/>
                    <a:lstStyle/>
                    <a:p>
                      <a:pPr algn="ctr"/>
                      <a:r>
                        <a:rPr lang="en-US" altLang="en-US" sz="1800" dirty="0">
                          <a:latin typeface="+mn-lt"/>
                        </a:rPr>
                        <a:t>3.275</a:t>
                      </a:r>
                      <a:endParaRPr lang="en-US" dirty="0">
                        <a:latin typeface="+mn-lt"/>
                      </a:endParaRPr>
                    </a:p>
                  </a:txBody>
                  <a:tcPr/>
                </a:tc>
                <a:tc>
                  <a:txBody>
                    <a:bodyPr/>
                    <a:lstStyle/>
                    <a:p>
                      <a:pPr algn="ctr"/>
                      <a:r>
                        <a:rPr lang="en-US" altLang="en-US" sz="1800" dirty="0">
                          <a:latin typeface="+mn-lt"/>
                        </a:rPr>
                        <a:t>40.09</a:t>
                      </a:r>
                      <a:endParaRPr lang="en-US" dirty="0">
                        <a:latin typeface="+mn-lt"/>
                      </a:endParaRPr>
                    </a:p>
                  </a:txBody>
                  <a:tcPr/>
                </a:tc>
                <a:tc>
                  <a:txBody>
                    <a:bodyPr/>
                    <a:lstStyle/>
                    <a:p>
                      <a:pPr algn="ctr"/>
                      <a:r>
                        <a:rPr lang="en-US" altLang="en-US" sz="1800" dirty="0">
                          <a:latin typeface="+mn-lt"/>
                        </a:rPr>
                        <a:t>0.000</a:t>
                      </a:r>
                      <a:endParaRPr lang="en-US" dirty="0">
                        <a:latin typeface="+mn-lt"/>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39525108"/>
                  </a:ext>
                </a:extLst>
              </a:tr>
              <a:tr h="370840">
                <a:tc>
                  <a:txBody>
                    <a:bodyPr/>
                    <a:lstStyle/>
                    <a:p>
                      <a:pPr algn="ctr"/>
                      <a:r>
                        <a:rPr lang="en-US" altLang="en-US" sz="1800" b="0" dirty="0">
                          <a:latin typeface="+mn-lt"/>
                        </a:rPr>
                        <a:t>x4</a:t>
                      </a:r>
                      <a:endParaRPr lang="en-US" b="0" dirty="0">
                        <a:latin typeface="+mn-lt"/>
                      </a:endParaRPr>
                    </a:p>
                  </a:txBody>
                  <a:tcPr>
                    <a:lnL w="12700" cap="flat" cmpd="sng" algn="ctr">
                      <a:solidFill>
                        <a:schemeClr val="tx1"/>
                      </a:solidFill>
                      <a:prstDash val="solid"/>
                      <a:round/>
                      <a:headEnd type="none" w="med" len="med"/>
                      <a:tailEnd type="none" w="med" len="med"/>
                    </a:lnL>
                  </a:tcPr>
                </a:tc>
                <a:tc>
                  <a:txBody>
                    <a:bodyPr/>
                    <a:lstStyle/>
                    <a:p>
                      <a:pPr algn="ctr"/>
                      <a:r>
                        <a:rPr lang="en-US" dirty="0"/>
                        <a:t>−</a:t>
                      </a:r>
                      <a:r>
                        <a:rPr lang="en-US" altLang="en-US" sz="1800" dirty="0">
                          <a:latin typeface="+mn-lt"/>
                        </a:rPr>
                        <a:t>0.72460</a:t>
                      </a:r>
                      <a:endParaRPr lang="en-US" dirty="0">
                        <a:latin typeface="+mn-lt"/>
                      </a:endParaRPr>
                    </a:p>
                  </a:txBody>
                  <a:tcPr/>
                </a:tc>
                <a:tc>
                  <a:txBody>
                    <a:bodyPr/>
                    <a:lstStyle/>
                    <a:p>
                      <a:pPr algn="ctr"/>
                      <a:r>
                        <a:rPr lang="en-US" altLang="en-US" sz="1800" dirty="0">
                          <a:latin typeface="+mn-lt"/>
                        </a:rPr>
                        <a:t>0.07233</a:t>
                      </a:r>
                      <a:endParaRPr lang="en-US" dirty="0">
                        <a:latin typeface="+mn-lt"/>
                      </a:endParaRPr>
                    </a:p>
                  </a:txBody>
                  <a:tcPr/>
                </a:tc>
                <a:tc>
                  <a:txBody>
                    <a:bodyPr/>
                    <a:lstStyle/>
                    <a:p>
                      <a:pPr algn="ctr"/>
                      <a:r>
                        <a:rPr lang="en-US" dirty="0"/>
                        <a:t>−</a:t>
                      </a:r>
                      <a:r>
                        <a:rPr lang="en-US" altLang="en-US" sz="1800" dirty="0">
                          <a:latin typeface="+mn-lt"/>
                        </a:rPr>
                        <a:t>10.02</a:t>
                      </a:r>
                      <a:endParaRPr lang="en-US" dirty="0">
                        <a:latin typeface="+mn-lt"/>
                      </a:endParaRPr>
                    </a:p>
                  </a:txBody>
                  <a:tcPr/>
                </a:tc>
                <a:tc>
                  <a:txBody>
                    <a:bodyPr/>
                    <a:lstStyle/>
                    <a:p>
                      <a:pPr algn="ctr"/>
                      <a:r>
                        <a:rPr lang="en-US" altLang="en-US" sz="1800" dirty="0">
                          <a:latin typeface="+mn-lt"/>
                        </a:rPr>
                        <a:t>0.000</a:t>
                      </a:r>
                      <a:endParaRPr lang="en-US" dirty="0">
                        <a:latin typeface="+mn-lt"/>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50076975"/>
                  </a:ext>
                </a:extLst>
              </a:tr>
              <a:tr h="370840">
                <a:tc>
                  <a:txBody>
                    <a:bodyPr/>
                    <a:lstStyle/>
                    <a:p>
                      <a:pPr algn="ctr"/>
                      <a:r>
                        <a:rPr lang="en-US" altLang="en-US" sz="1800" b="0" dirty="0">
                          <a:latin typeface="+mn-lt"/>
                        </a:rPr>
                        <a:t>x3</a:t>
                      </a:r>
                      <a:endParaRPr lang="en-US" b="0" dirty="0">
                        <a:latin typeface="+mn-lt"/>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dirty="0"/>
                        <a:t>−</a:t>
                      </a:r>
                      <a:r>
                        <a:rPr lang="en-US" altLang="en-US" sz="1800" dirty="0">
                          <a:latin typeface="+mn-lt"/>
                        </a:rPr>
                        <a:t>1.1999</a:t>
                      </a:r>
                      <a:endParaRPr lang="en-US" dirty="0">
                        <a:latin typeface="+mn-lt"/>
                      </a:endParaRPr>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latin typeface="+mn-lt"/>
                        </a:rPr>
                        <a:t>0.1890</a:t>
                      </a:r>
                      <a:endParaRPr lang="en-US" dirty="0">
                        <a:latin typeface="+mn-lt"/>
                      </a:endParaRPr>
                    </a:p>
                  </a:txBody>
                  <a:tcPr>
                    <a:lnB w="12700" cap="flat" cmpd="sng" algn="ctr">
                      <a:solidFill>
                        <a:schemeClr val="tx1"/>
                      </a:solidFill>
                      <a:prstDash val="solid"/>
                      <a:round/>
                      <a:headEnd type="none" w="med" len="med"/>
                      <a:tailEnd type="none" w="med" len="med"/>
                    </a:lnB>
                  </a:tcPr>
                </a:tc>
                <a:tc>
                  <a:txBody>
                    <a:bodyPr/>
                    <a:lstStyle/>
                    <a:p>
                      <a:pPr algn="ctr"/>
                      <a:r>
                        <a:rPr lang="en-US" dirty="0"/>
                        <a:t>−</a:t>
                      </a:r>
                      <a:r>
                        <a:rPr lang="en-US" altLang="en-US" sz="1800" dirty="0">
                          <a:latin typeface="+mn-lt"/>
                        </a:rPr>
                        <a:t>6.35</a:t>
                      </a:r>
                      <a:endParaRPr lang="en-US" dirty="0">
                        <a:latin typeface="+mn-lt"/>
                      </a:endParaRPr>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latin typeface="+mn-lt"/>
                        </a:rPr>
                        <a:t>0.000</a:t>
                      </a:r>
                      <a:endParaRPr lang="en-US" dirty="0">
                        <a:latin typeface="+mn-lt"/>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4730862"/>
                  </a:ext>
                </a:extLst>
              </a:tr>
            </a:tbl>
          </a:graphicData>
        </a:graphic>
      </p:graphicFrame>
      <p:sp>
        <p:nvSpPr>
          <p:cNvPr id="26" name="Rectangle 25">
            <a:extLst>
              <a:ext uri="{FF2B5EF4-FFF2-40B4-BE49-F238E27FC236}">
                <a16:creationId xmlns:a16="http://schemas.microsoft.com/office/drawing/2014/main" id="{2CEABF21-7177-463E-A488-F521ABBD2729}"/>
              </a:ext>
            </a:extLst>
          </p:cNvPr>
          <p:cNvSpPr/>
          <p:nvPr/>
        </p:nvSpPr>
        <p:spPr>
          <a:xfrm>
            <a:off x="2076772" y="898171"/>
            <a:ext cx="7658095" cy="1632659"/>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CE9983D2-1535-4877-9C38-CB43C860F072}"/>
              </a:ext>
            </a:extLst>
          </p:cNvPr>
          <p:cNvSpPr/>
          <p:nvPr/>
        </p:nvSpPr>
        <p:spPr>
          <a:xfrm>
            <a:off x="8382000" y="2057400"/>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17684622-74A3-42DF-B05D-163D7B56E7AC}"/>
              </a:ext>
            </a:extLst>
          </p:cNvPr>
          <p:cNvSpPr/>
          <p:nvPr/>
        </p:nvSpPr>
        <p:spPr>
          <a:xfrm>
            <a:off x="8471178" y="4048920"/>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F9E22F8B-825F-456C-9550-A3D18EA2C387}"/>
              </a:ext>
            </a:extLst>
          </p:cNvPr>
          <p:cNvSpPr/>
          <p:nvPr/>
        </p:nvSpPr>
        <p:spPr>
          <a:xfrm>
            <a:off x="8442150" y="5894544"/>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DACFC080-6FE4-4F0A-B37E-446B2D6EA1F9}"/>
              </a:ext>
            </a:extLst>
          </p:cNvPr>
          <p:cNvSpPr/>
          <p:nvPr/>
        </p:nvSpPr>
        <p:spPr>
          <a:xfrm>
            <a:off x="7010400" y="5894544"/>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CC6989ED-7D8C-4800-A765-83C4CD7F71FF}"/>
              </a:ext>
            </a:extLst>
          </p:cNvPr>
          <p:cNvSpPr/>
          <p:nvPr/>
        </p:nvSpPr>
        <p:spPr>
          <a:xfrm>
            <a:off x="7010400" y="2057400"/>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FA6ECCED-474E-442B-BCF7-0D75B523E600}"/>
              </a:ext>
            </a:extLst>
          </p:cNvPr>
          <p:cNvGrpSpPr/>
          <p:nvPr/>
        </p:nvGrpSpPr>
        <p:grpSpPr>
          <a:xfrm>
            <a:off x="9906000" y="1676400"/>
            <a:ext cx="685800" cy="304800"/>
            <a:chOff x="8382000" y="1676400"/>
            <a:chExt cx="685800" cy="304800"/>
          </a:xfrm>
        </p:grpSpPr>
        <p:cxnSp>
          <p:nvCxnSpPr>
            <p:cNvPr id="3" name="Straight Connector 2">
              <a:extLst>
                <a:ext uri="{FF2B5EF4-FFF2-40B4-BE49-F238E27FC236}">
                  <a16:creationId xmlns:a16="http://schemas.microsoft.com/office/drawing/2014/main" id="{731FC75F-75D4-44AA-B808-2412CA9C3639}"/>
                </a:ext>
              </a:extLst>
            </p:cNvPr>
            <p:cNvCxnSpPr>
              <a:cxnSpLocks/>
            </p:cNvCxnSpPr>
            <p:nvPr/>
          </p:nvCxnSpPr>
          <p:spPr>
            <a:xfrm>
              <a:off x="8382000" y="1828800"/>
              <a:ext cx="228600" cy="1524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561493D-D73D-46B5-9CB2-8835AD006573}"/>
                </a:ext>
              </a:extLst>
            </p:cNvPr>
            <p:cNvCxnSpPr/>
            <p:nvPr/>
          </p:nvCxnSpPr>
          <p:spPr>
            <a:xfrm flipV="1">
              <a:off x="8610600" y="1676400"/>
              <a:ext cx="457200" cy="30480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A6C86814-C398-42A0-B9EB-18F879FA4DD2}"/>
              </a:ext>
            </a:extLst>
          </p:cNvPr>
          <p:cNvSpPr/>
          <p:nvPr/>
        </p:nvSpPr>
        <p:spPr>
          <a:xfrm>
            <a:off x="8458200" y="1742600"/>
            <a:ext cx="1066800" cy="284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4" name="Table 23"/>
          <p:cNvGraphicFramePr>
            <a:graphicFrameLocks noGrp="1"/>
          </p:cNvGraphicFramePr>
          <p:nvPr>
            <p:extLst>
              <p:ext uri="{D42A27DB-BD31-4B8C-83A1-F6EECF244321}">
                <p14:modId xmlns:p14="http://schemas.microsoft.com/office/powerpoint/2010/main" val="1393818109"/>
              </p:ext>
            </p:extLst>
          </p:nvPr>
        </p:nvGraphicFramePr>
        <p:xfrm>
          <a:off x="2095500" y="2992120"/>
          <a:ext cx="7658095" cy="1483360"/>
        </p:xfrm>
        <a:graphic>
          <a:graphicData uri="http://schemas.openxmlformats.org/drawingml/2006/table">
            <a:tbl>
              <a:tblPr bandRow="1">
                <a:tableStyleId>{2D5ABB26-0587-4C30-8999-92F81FD0307C}</a:tableStyleId>
              </a:tblPr>
              <a:tblGrid>
                <a:gridCol w="1531619">
                  <a:extLst>
                    <a:ext uri="{9D8B030D-6E8A-4147-A177-3AD203B41FA5}">
                      <a16:colId xmlns:a16="http://schemas.microsoft.com/office/drawing/2014/main" val="202623096"/>
                    </a:ext>
                  </a:extLst>
                </a:gridCol>
                <a:gridCol w="1531619">
                  <a:extLst>
                    <a:ext uri="{9D8B030D-6E8A-4147-A177-3AD203B41FA5}">
                      <a16:colId xmlns:a16="http://schemas.microsoft.com/office/drawing/2014/main" val="579617986"/>
                    </a:ext>
                  </a:extLst>
                </a:gridCol>
                <a:gridCol w="1531619">
                  <a:extLst>
                    <a:ext uri="{9D8B030D-6E8A-4147-A177-3AD203B41FA5}">
                      <a16:colId xmlns:a16="http://schemas.microsoft.com/office/drawing/2014/main" val="2390214705"/>
                    </a:ext>
                  </a:extLst>
                </a:gridCol>
                <a:gridCol w="1531619">
                  <a:extLst>
                    <a:ext uri="{9D8B030D-6E8A-4147-A177-3AD203B41FA5}">
                      <a16:colId xmlns:a16="http://schemas.microsoft.com/office/drawing/2014/main" val="248590189"/>
                    </a:ext>
                  </a:extLst>
                </a:gridCol>
                <a:gridCol w="1531619">
                  <a:extLst>
                    <a:ext uri="{9D8B030D-6E8A-4147-A177-3AD203B41FA5}">
                      <a16:colId xmlns:a16="http://schemas.microsoft.com/office/drawing/2014/main" val="958909617"/>
                    </a:ext>
                  </a:extLst>
                </a:gridCol>
              </a:tblGrid>
              <a:tr h="370840">
                <a:tc>
                  <a:txBody>
                    <a:bodyPr/>
                    <a:lstStyle/>
                    <a:p>
                      <a:pPr algn="ctr"/>
                      <a:r>
                        <a:rPr lang="en-US" altLang="en-US" sz="1800" b="1" dirty="0">
                          <a:latin typeface="+mn-lt"/>
                        </a:rPr>
                        <a:t>Predictor</a:t>
                      </a:r>
                      <a:endParaRPr lang="en-US" b="1" dirty="0">
                        <a:latin typeface="+mn-lt"/>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Coef</a:t>
                      </a:r>
                      <a:endParaRPr lang="en-US" b="1" dirty="0">
                        <a:latin typeface="+mn-lt"/>
                      </a:endParaRPr>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SE Coef</a:t>
                      </a:r>
                      <a:endParaRPr lang="en-US" b="1" dirty="0">
                        <a:latin typeface="+mn-lt"/>
                      </a:endParaRPr>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T</a:t>
                      </a:r>
                      <a:endParaRPr lang="en-US" b="1" dirty="0">
                        <a:latin typeface="+mn-lt"/>
                      </a:endParaRPr>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P</a:t>
                      </a:r>
                      <a:endParaRPr lang="en-US" b="1" dirty="0">
                        <a:latin typeface="+mn-lt"/>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26945699"/>
                  </a:ext>
                </a:extLst>
              </a:tr>
              <a:tr h="370840">
                <a:tc>
                  <a:txBody>
                    <a:bodyPr/>
                    <a:lstStyle/>
                    <a:p>
                      <a:pPr algn="ctr"/>
                      <a:r>
                        <a:rPr lang="en-US" altLang="en-US" sz="1800" b="0" dirty="0">
                          <a:latin typeface="+mn-lt"/>
                        </a:rPr>
                        <a:t>Constant</a:t>
                      </a:r>
                      <a:endParaRPr lang="en-US" b="0" dirty="0">
                        <a:latin typeface="+mn-lt"/>
                      </a:endParaRPr>
                    </a:p>
                  </a:txBody>
                  <a:tcPr>
                    <a:lnL w="12700" cap="flat" cmpd="sng" algn="ctr">
                      <a:solidFill>
                        <a:schemeClr val="tx1"/>
                      </a:solidFill>
                      <a:prstDash val="solid"/>
                      <a:round/>
                      <a:headEnd type="none" w="med" len="med"/>
                      <a:tailEnd type="none" w="med" len="med"/>
                    </a:lnL>
                  </a:tcPr>
                </a:tc>
                <a:tc>
                  <a:txBody>
                    <a:bodyPr/>
                    <a:lstStyle/>
                    <a:p>
                      <a:pPr algn="ctr"/>
                      <a:r>
                        <a:rPr lang="en-US" altLang="en-US" sz="1800" dirty="0">
                          <a:latin typeface="+mn-lt"/>
                        </a:rPr>
                        <a:t>94.16</a:t>
                      </a:r>
                      <a:endParaRPr lang="en-US" dirty="0">
                        <a:latin typeface="+mn-lt"/>
                      </a:endParaRPr>
                    </a:p>
                  </a:txBody>
                  <a:tcPr/>
                </a:tc>
                <a:tc>
                  <a:txBody>
                    <a:bodyPr/>
                    <a:lstStyle/>
                    <a:p>
                      <a:pPr algn="ctr"/>
                      <a:r>
                        <a:rPr lang="en-US" altLang="en-US" sz="1800" dirty="0">
                          <a:latin typeface="+mn-lt"/>
                        </a:rPr>
                        <a:t>56.63</a:t>
                      </a:r>
                      <a:endParaRPr lang="en-US" dirty="0">
                        <a:latin typeface="+mn-lt"/>
                      </a:endParaRPr>
                    </a:p>
                  </a:txBody>
                  <a:tcPr/>
                </a:tc>
                <a:tc>
                  <a:txBody>
                    <a:bodyPr/>
                    <a:lstStyle/>
                    <a:p>
                      <a:pPr algn="ctr"/>
                      <a:r>
                        <a:rPr lang="en-US" altLang="en-US" sz="1800" dirty="0">
                          <a:latin typeface="+mn-lt"/>
                        </a:rPr>
                        <a:t>1.66</a:t>
                      </a:r>
                      <a:endParaRPr lang="en-US" dirty="0">
                        <a:latin typeface="+mn-lt"/>
                      </a:endParaRPr>
                    </a:p>
                  </a:txBody>
                  <a:tcPr/>
                </a:tc>
                <a:tc>
                  <a:txBody>
                    <a:bodyPr/>
                    <a:lstStyle/>
                    <a:p>
                      <a:pPr algn="ctr"/>
                      <a:r>
                        <a:rPr lang="en-US" altLang="en-US" sz="1800" dirty="0">
                          <a:latin typeface="+mn-lt"/>
                        </a:rPr>
                        <a:t>0.127</a:t>
                      </a:r>
                      <a:endParaRPr lang="en-US" dirty="0">
                        <a:latin typeface="+mn-lt"/>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39525108"/>
                  </a:ext>
                </a:extLst>
              </a:tr>
              <a:tr h="370840">
                <a:tc>
                  <a:txBody>
                    <a:bodyPr/>
                    <a:lstStyle/>
                    <a:p>
                      <a:pPr algn="ctr"/>
                      <a:r>
                        <a:rPr lang="en-US" altLang="en-US" sz="1800" b="1" dirty="0">
                          <a:latin typeface="+mn-lt"/>
                        </a:rPr>
                        <a:t>x4</a:t>
                      </a:r>
                      <a:endParaRPr lang="en-US" b="1" dirty="0">
                        <a:latin typeface="+mn-lt"/>
                      </a:endParaRPr>
                    </a:p>
                  </a:txBody>
                  <a:tcPr>
                    <a:lnL w="12700" cap="flat" cmpd="sng" algn="ctr">
                      <a:solidFill>
                        <a:schemeClr val="tx1"/>
                      </a:solidFill>
                      <a:prstDash val="solid"/>
                      <a:round/>
                      <a:headEnd type="none" w="med" len="med"/>
                      <a:tailEnd type="none" w="med" len="med"/>
                    </a:lnL>
                  </a:tcPr>
                </a:tc>
                <a:tc>
                  <a:txBody>
                    <a:bodyPr/>
                    <a:lstStyle/>
                    <a:p>
                      <a:pPr algn="ctr"/>
                      <a:r>
                        <a:rPr lang="en-US" dirty="0"/>
                        <a:t>−</a:t>
                      </a:r>
                      <a:r>
                        <a:rPr lang="en-US" altLang="en-US" sz="1800" dirty="0">
                          <a:latin typeface="+mn-lt"/>
                        </a:rPr>
                        <a:t>0.4569</a:t>
                      </a:r>
                      <a:endParaRPr lang="en-US" dirty="0">
                        <a:latin typeface="+mn-lt"/>
                      </a:endParaRPr>
                    </a:p>
                  </a:txBody>
                  <a:tcPr/>
                </a:tc>
                <a:tc>
                  <a:txBody>
                    <a:bodyPr/>
                    <a:lstStyle/>
                    <a:p>
                      <a:pPr algn="ctr"/>
                      <a:r>
                        <a:rPr lang="en-US" altLang="en-US" sz="1800" dirty="0">
                          <a:latin typeface="+mn-lt"/>
                        </a:rPr>
                        <a:t>0.6960</a:t>
                      </a:r>
                      <a:endParaRPr lang="en-US" dirty="0">
                        <a:latin typeface="+mn-lt"/>
                      </a:endParaRPr>
                    </a:p>
                  </a:txBody>
                  <a:tcPr/>
                </a:tc>
                <a:tc>
                  <a:txBody>
                    <a:bodyPr/>
                    <a:lstStyle/>
                    <a:p>
                      <a:pPr algn="ctr"/>
                      <a:r>
                        <a:rPr lang="en-US" dirty="0"/>
                        <a:t>−</a:t>
                      </a:r>
                      <a:r>
                        <a:rPr lang="en-US" altLang="en-US" sz="1800" dirty="0">
                          <a:latin typeface="+mn-lt"/>
                        </a:rPr>
                        <a:t>0.66</a:t>
                      </a:r>
                      <a:endParaRPr lang="en-US" b="1" dirty="0">
                        <a:latin typeface="+mn-lt"/>
                      </a:endParaRPr>
                    </a:p>
                  </a:txBody>
                  <a:tcPr/>
                </a:tc>
                <a:tc>
                  <a:txBody>
                    <a:bodyPr/>
                    <a:lstStyle/>
                    <a:p>
                      <a:pPr algn="ctr"/>
                      <a:r>
                        <a:rPr lang="en-US" altLang="en-US" sz="1800" dirty="0">
                          <a:latin typeface="+mn-lt"/>
                        </a:rPr>
                        <a:t>0.526</a:t>
                      </a:r>
                      <a:endParaRPr lang="en-US" dirty="0">
                        <a:latin typeface="+mn-lt"/>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50076975"/>
                  </a:ext>
                </a:extLst>
              </a:tr>
              <a:tr h="370840">
                <a:tc>
                  <a:txBody>
                    <a:bodyPr/>
                    <a:lstStyle/>
                    <a:p>
                      <a:pPr algn="ctr"/>
                      <a:r>
                        <a:rPr lang="en-US" altLang="en-US" sz="1800" b="1" dirty="0">
                          <a:latin typeface="+mn-lt"/>
                        </a:rPr>
                        <a:t>x2</a:t>
                      </a:r>
                      <a:endParaRPr lang="en-US" b="1" dirty="0">
                        <a:latin typeface="+mn-lt"/>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altLang="en-US" sz="1800" dirty="0">
                          <a:latin typeface="+mn-lt"/>
                        </a:rPr>
                        <a:t>0.3109</a:t>
                      </a:r>
                      <a:endParaRPr lang="en-US" dirty="0">
                        <a:latin typeface="+mn-lt"/>
                      </a:endParaRPr>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latin typeface="+mn-lt"/>
                        </a:rPr>
                        <a:t>0.7486</a:t>
                      </a:r>
                      <a:endParaRPr lang="en-US" dirty="0">
                        <a:latin typeface="+mn-lt"/>
                      </a:endParaRPr>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latin typeface="+mn-lt"/>
                        </a:rPr>
                        <a:t>0.42</a:t>
                      </a:r>
                      <a:endParaRPr lang="en-US" dirty="0">
                        <a:latin typeface="+mn-lt"/>
                      </a:endParaRPr>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latin typeface="+mn-lt"/>
                        </a:rPr>
                        <a:t>0.687</a:t>
                      </a:r>
                      <a:endParaRPr lang="en-US" dirty="0">
                        <a:latin typeface="+mn-lt"/>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4730862"/>
                  </a:ext>
                </a:extLst>
              </a:tr>
            </a:tbl>
          </a:graphicData>
        </a:graphic>
      </p:graphicFrame>
      <p:graphicFrame>
        <p:nvGraphicFramePr>
          <p:cNvPr id="27" name="Table 26"/>
          <p:cNvGraphicFramePr>
            <a:graphicFrameLocks noGrp="1"/>
          </p:cNvGraphicFramePr>
          <p:nvPr>
            <p:extLst>
              <p:ext uri="{D42A27DB-BD31-4B8C-83A1-F6EECF244321}">
                <p14:modId xmlns:p14="http://schemas.microsoft.com/office/powerpoint/2010/main" val="2461055193"/>
              </p:ext>
            </p:extLst>
          </p:nvPr>
        </p:nvGraphicFramePr>
        <p:xfrm>
          <a:off x="2076772" y="914399"/>
          <a:ext cx="7676825" cy="1600204"/>
        </p:xfrm>
        <a:graphic>
          <a:graphicData uri="http://schemas.openxmlformats.org/drawingml/2006/table">
            <a:tbl>
              <a:tblPr bandRow="1">
                <a:tableStyleId>{2D5ABB26-0587-4C30-8999-92F81FD0307C}</a:tableStyleId>
              </a:tblPr>
              <a:tblGrid>
                <a:gridCol w="1535365">
                  <a:extLst>
                    <a:ext uri="{9D8B030D-6E8A-4147-A177-3AD203B41FA5}">
                      <a16:colId xmlns:a16="http://schemas.microsoft.com/office/drawing/2014/main" val="202623096"/>
                    </a:ext>
                  </a:extLst>
                </a:gridCol>
                <a:gridCol w="1535365">
                  <a:extLst>
                    <a:ext uri="{9D8B030D-6E8A-4147-A177-3AD203B41FA5}">
                      <a16:colId xmlns:a16="http://schemas.microsoft.com/office/drawing/2014/main" val="579617986"/>
                    </a:ext>
                  </a:extLst>
                </a:gridCol>
                <a:gridCol w="1535365">
                  <a:extLst>
                    <a:ext uri="{9D8B030D-6E8A-4147-A177-3AD203B41FA5}">
                      <a16:colId xmlns:a16="http://schemas.microsoft.com/office/drawing/2014/main" val="2390214705"/>
                    </a:ext>
                  </a:extLst>
                </a:gridCol>
                <a:gridCol w="1535365">
                  <a:extLst>
                    <a:ext uri="{9D8B030D-6E8A-4147-A177-3AD203B41FA5}">
                      <a16:colId xmlns:a16="http://schemas.microsoft.com/office/drawing/2014/main" val="248590189"/>
                    </a:ext>
                  </a:extLst>
                </a:gridCol>
                <a:gridCol w="1535365">
                  <a:extLst>
                    <a:ext uri="{9D8B030D-6E8A-4147-A177-3AD203B41FA5}">
                      <a16:colId xmlns:a16="http://schemas.microsoft.com/office/drawing/2014/main" val="958909617"/>
                    </a:ext>
                  </a:extLst>
                </a:gridCol>
              </a:tblGrid>
              <a:tr h="400051">
                <a:tc>
                  <a:txBody>
                    <a:bodyPr/>
                    <a:lstStyle/>
                    <a:p>
                      <a:pPr algn="ctr"/>
                      <a:r>
                        <a:rPr lang="en-US" altLang="en-US" sz="1800" b="1" dirty="0">
                          <a:latin typeface="+mn-lt"/>
                        </a:rPr>
                        <a:t>Predictor</a:t>
                      </a:r>
                      <a:endParaRPr lang="en-US" b="1" dirty="0">
                        <a:latin typeface="+mn-lt"/>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Coef</a:t>
                      </a:r>
                      <a:endParaRPr lang="en-US" b="1" dirty="0">
                        <a:latin typeface="+mn-lt"/>
                      </a:endParaRPr>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SE Coef</a:t>
                      </a:r>
                      <a:endParaRPr lang="en-US" b="1" dirty="0">
                        <a:latin typeface="+mn-lt"/>
                      </a:endParaRPr>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T</a:t>
                      </a:r>
                      <a:endParaRPr lang="en-US" b="1" dirty="0">
                        <a:latin typeface="+mn-lt"/>
                      </a:endParaRPr>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P</a:t>
                      </a:r>
                      <a:endParaRPr lang="en-US" b="1" dirty="0">
                        <a:latin typeface="+mn-lt"/>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26945699"/>
                  </a:ext>
                </a:extLst>
              </a:tr>
              <a:tr h="400051">
                <a:tc>
                  <a:txBody>
                    <a:bodyPr/>
                    <a:lstStyle/>
                    <a:p>
                      <a:pPr algn="ctr"/>
                      <a:r>
                        <a:rPr lang="en-US" altLang="en-US" sz="1800" dirty="0">
                          <a:latin typeface="+mn-lt"/>
                        </a:rPr>
                        <a:t>Constant</a:t>
                      </a:r>
                      <a:endParaRPr lang="en-US" dirty="0">
                        <a:latin typeface="+mn-lt"/>
                      </a:endParaRPr>
                    </a:p>
                  </a:txBody>
                  <a:tcPr>
                    <a:lnL w="12700" cap="flat" cmpd="sng" algn="ctr">
                      <a:solidFill>
                        <a:schemeClr val="tx1"/>
                      </a:solidFill>
                      <a:prstDash val="solid"/>
                      <a:round/>
                      <a:headEnd type="none" w="med" len="med"/>
                      <a:tailEnd type="none" w="med" len="med"/>
                    </a:lnL>
                  </a:tcPr>
                </a:tc>
                <a:tc>
                  <a:txBody>
                    <a:bodyPr/>
                    <a:lstStyle/>
                    <a:p>
                      <a:pPr algn="ctr"/>
                      <a:r>
                        <a:rPr lang="en-US" altLang="en-US" sz="1800" dirty="0">
                          <a:latin typeface="+mn-lt"/>
                        </a:rPr>
                        <a:t>103.097</a:t>
                      </a:r>
                      <a:endParaRPr lang="en-US" dirty="0">
                        <a:latin typeface="+mn-lt"/>
                      </a:endParaRPr>
                    </a:p>
                  </a:txBody>
                  <a:tcPr/>
                </a:tc>
                <a:tc>
                  <a:txBody>
                    <a:bodyPr/>
                    <a:lstStyle/>
                    <a:p>
                      <a:pPr algn="ctr"/>
                      <a:r>
                        <a:rPr lang="en-US" altLang="en-US" sz="1800" dirty="0">
                          <a:latin typeface="+mn-lt"/>
                        </a:rPr>
                        <a:t>2.124</a:t>
                      </a:r>
                      <a:endParaRPr lang="en-US" dirty="0">
                        <a:latin typeface="+mn-lt"/>
                      </a:endParaRPr>
                    </a:p>
                  </a:txBody>
                  <a:tcPr/>
                </a:tc>
                <a:tc>
                  <a:txBody>
                    <a:bodyPr/>
                    <a:lstStyle/>
                    <a:p>
                      <a:pPr algn="ctr"/>
                      <a:r>
                        <a:rPr lang="en-US" altLang="en-US" sz="1800" dirty="0">
                          <a:latin typeface="+mn-lt"/>
                        </a:rPr>
                        <a:t>48.54</a:t>
                      </a:r>
                      <a:endParaRPr lang="en-US" dirty="0">
                        <a:latin typeface="+mn-lt"/>
                      </a:endParaRPr>
                    </a:p>
                  </a:txBody>
                  <a:tcPr/>
                </a:tc>
                <a:tc>
                  <a:txBody>
                    <a:bodyPr/>
                    <a:lstStyle/>
                    <a:p>
                      <a:pPr algn="ctr"/>
                      <a:r>
                        <a:rPr lang="en-US" altLang="en-US" sz="1800" dirty="0">
                          <a:latin typeface="+mn-lt"/>
                        </a:rPr>
                        <a:t>0.000</a:t>
                      </a:r>
                      <a:endParaRPr lang="en-US" dirty="0">
                        <a:latin typeface="+mn-lt"/>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39525108"/>
                  </a:ext>
                </a:extLst>
              </a:tr>
              <a:tr h="400051">
                <a:tc>
                  <a:txBody>
                    <a:bodyPr/>
                    <a:lstStyle/>
                    <a:p>
                      <a:pPr algn="ctr"/>
                      <a:r>
                        <a:rPr lang="en-US" altLang="en-US" sz="1800" b="1" dirty="0">
                          <a:latin typeface="+mn-lt"/>
                        </a:rPr>
                        <a:t>x4</a:t>
                      </a:r>
                      <a:endParaRPr lang="en-US" b="1" dirty="0">
                        <a:latin typeface="+mn-lt"/>
                      </a:endParaRPr>
                    </a:p>
                  </a:txBody>
                  <a:tcPr>
                    <a:lnL w="12700" cap="flat" cmpd="sng" algn="ctr">
                      <a:solidFill>
                        <a:schemeClr val="tx1"/>
                      </a:solidFill>
                      <a:prstDash val="solid"/>
                      <a:round/>
                      <a:headEnd type="none" w="med" len="med"/>
                      <a:tailEnd type="none" w="med" len="med"/>
                    </a:lnL>
                  </a:tcPr>
                </a:tc>
                <a:tc>
                  <a:txBody>
                    <a:bodyPr/>
                    <a:lstStyle/>
                    <a:p>
                      <a:pPr algn="ctr"/>
                      <a:r>
                        <a:rPr lang="en-US" dirty="0"/>
                        <a:t>−</a:t>
                      </a:r>
                      <a:r>
                        <a:rPr lang="en-US" altLang="en-US" sz="1800" dirty="0">
                          <a:latin typeface="+mn-lt"/>
                        </a:rPr>
                        <a:t>0.61395</a:t>
                      </a:r>
                      <a:endParaRPr lang="en-US" dirty="0">
                        <a:latin typeface="+mn-lt"/>
                      </a:endParaRPr>
                    </a:p>
                  </a:txBody>
                  <a:tcPr/>
                </a:tc>
                <a:tc>
                  <a:txBody>
                    <a:bodyPr/>
                    <a:lstStyle/>
                    <a:p>
                      <a:pPr algn="ctr"/>
                      <a:r>
                        <a:rPr lang="en-US" altLang="en-US" sz="1800" dirty="0">
                          <a:latin typeface="+mn-lt"/>
                        </a:rPr>
                        <a:t>0.04864</a:t>
                      </a:r>
                      <a:endParaRPr lang="en-US" dirty="0">
                        <a:latin typeface="+mn-lt"/>
                      </a:endParaRPr>
                    </a:p>
                  </a:txBody>
                  <a:tcPr/>
                </a:tc>
                <a:tc>
                  <a:txBody>
                    <a:bodyPr/>
                    <a:lstStyle/>
                    <a:p>
                      <a:pPr algn="ctr"/>
                      <a:r>
                        <a:rPr lang="en-US" dirty="0"/>
                        <a:t>−</a:t>
                      </a:r>
                      <a:r>
                        <a:rPr lang="en-US" altLang="en-US" sz="1800" dirty="0">
                          <a:latin typeface="+mn-lt"/>
                        </a:rPr>
                        <a:t>12.62</a:t>
                      </a:r>
                      <a:endParaRPr lang="en-US" dirty="0">
                        <a:latin typeface="+mn-lt"/>
                      </a:endParaRPr>
                    </a:p>
                  </a:txBody>
                  <a:tcPr/>
                </a:tc>
                <a:tc>
                  <a:txBody>
                    <a:bodyPr/>
                    <a:lstStyle/>
                    <a:p>
                      <a:pPr algn="ctr"/>
                      <a:r>
                        <a:rPr lang="en-US" altLang="en-US" sz="1800" dirty="0">
                          <a:latin typeface="+mn-lt"/>
                        </a:rPr>
                        <a:t>0.000</a:t>
                      </a:r>
                      <a:endParaRPr lang="en-US" dirty="0">
                        <a:latin typeface="+mn-lt"/>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50076975"/>
                  </a:ext>
                </a:extLst>
              </a:tr>
              <a:tr h="400051">
                <a:tc>
                  <a:txBody>
                    <a:bodyPr/>
                    <a:lstStyle/>
                    <a:p>
                      <a:pPr algn="ctr"/>
                      <a:r>
                        <a:rPr lang="en-US" altLang="en-US" sz="1800" b="1" dirty="0">
                          <a:latin typeface="+mn-lt"/>
                        </a:rPr>
                        <a:t>x1</a:t>
                      </a:r>
                      <a:endParaRPr lang="en-US" b="1" dirty="0">
                        <a:latin typeface="+mn-lt"/>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altLang="en-US" sz="1800" dirty="0">
                          <a:latin typeface="+mn-lt"/>
                        </a:rPr>
                        <a:t>1.4400</a:t>
                      </a:r>
                      <a:endParaRPr lang="en-US" dirty="0">
                        <a:latin typeface="+mn-lt"/>
                      </a:endParaRPr>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latin typeface="+mn-lt"/>
                        </a:rPr>
                        <a:t>0.1384</a:t>
                      </a:r>
                      <a:endParaRPr lang="en-US" dirty="0">
                        <a:latin typeface="+mn-lt"/>
                      </a:endParaRPr>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latin typeface="+mn-lt"/>
                        </a:rPr>
                        <a:t>10.40</a:t>
                      </a:r>
                      <a:endParaRPr lang="en-US" dirty="0">
                        <a:latin typeface="+mn-lt"/>
                      </a:endParaRPr>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latin typeface="+mn-lt"/>
                        </a:rPr>
                        <a:t>0.000</a:t>
                      </a:r>
                      <a:endParaRPr lang="en-US" dirty="0">
                        <a:latin typeface="+mn-lt"/>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4730862"/>
                  </a:ext>
                </a:extLst>
              </a:tr>
            </a:tbl>
          </a:graphicData>
        </a:graphic>
      </p:graphicFrame>
    </p:spTree>
    <p:extLst>
      <p:ext uri="{BB962C8B-B14F-4D97-AF65-F5344CB8AC3E}">
        <p14:creationId xmlns:p14="http://schemas.microsoft.com/office/powerpoint/2010/main" val="1263713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8" grpId="0" animBg="1"/>
      <p:bldP spid="9" grpId="0" animBg="1"/>
      <p:bldP spid="9" grpId="1" animBg="1"/>
      <p:bldP spid="10" grpId="0" animBg="1"/>
      <p:bldP spid="11" grpId="0" animBg="1"/>
      <p:bldP spid="12" grpId="0" animBg="1"/>
      <p:bldP spid="2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19"/>
          <p:cNvGraphicFramePr>
            <a:graphicFrameLocks noGrp="1"/>
          </p:cNvGraphicFramePr>
          <p:nvPr>
            <p:extLst>
              <p:ext uri="{D42A27DB-BD31-4B8C-83A1-F6EECF244321}">
                <p14:modId xmlns:p14="http://schemas.microsoft.com/office/powerpoint/2010/main" val="3974994809"/>
              </p:ext>
            </p:extLst>
          </p:nvPr>
        </p:nvGraphicFramePr>
        <p:xfrm>
          <a:off x="2076772" y="914399"/>
          <a:ext cx="7676825" cy="2000255"/>
        </p:xfrm>
        <a:graphic>
          <a:graphicData uri="http://schemas.openxmlformats.org/drawingml/2006/table">
            <a:tbl>
              <a:tblPr bandRow="1">
                <a:tableStyleId>{2D5ABB26-0587-4C30-8999-92F81FD0307C}</a:tableStyleId>
              </a:tblPr>
              <a:tblGrid>
                <a:gridCol w="1535365">
                  <a:extLst>
                    <a:ext uri="{9D8B030D-6E8A-4147-A177-3AD203B41FA5}">
                      <a16:colId xmlns:a16="http://schemas.microsoft.com/office/drawing/2014/main" val="202623096"/>
                    </a:ext>
                  </a:extLst>
                </a:gridCol>
                <a:gridCol w="1535365">
                  <a:extLst>
                    <a:ext uri="{9D8B030D-6E8A-4147-A177-3AD203B41FA5}">
                      <a16:colId xmlns:a16="http://schemas.microsoft.com/office/drawing/2014/main" val="579617986"/>
                    </a:ext>
                  </a:extLst>
                </a:gridCol>
                <a:gridCol w="1535365">
                  <a:extLst>
                    <a:ext uri="{9D8B030D-6E8A-4147-A177-3AD203B41FA5}">
                      <a16:colId xmlns:a16="http://schemas.microsoft.com/office/drawing/2014/main" val="2390214705"/>
                    </a:ext>
                  </a:extLst>
                </a:gridCol>
                <a:gridCol w="1535365">
                  <a:extLst>
                    <a:ext uri="{9D8B030D-6E8A-4147-A177-3AD203B41FA5}">
                      <a16:colId xmlns:a16="http://schemas.microsoft.com/office/drawing/2014/main" val="248590189"/>
                    </a:ext>
                  </a:extLst>
                </a:gridCol>
                <a:gridCol w="1535365">
                  <a:extLst>
                    <a:ext uri="{9D8B030D-6E8A-4147-A177-3AD203B41FA5}">
                      <a16:colId xmlns:a16="http://schemas.microsoft.com/office/drawing/2014/main" val="958909617"/>
                    </a:ext>
                  </a:extLst>
                </a:gridCol>
              </a:tblGrid>
              <a:tr h="400051">
                <a:tc>
                  <a:txBody>
                    <a:bodyPr/>
                    <a:lstStyle/>
                    <a:p>
                      <a:pPr algn="ctr"/>
                      <a:r>
                        <a:rPr lang="en-US" altLang="en-US" sz="1800" b="1" dirty="0">
                          <a:latin typeface="+mn-lt"/>
                        </a:rPr>
                        <a:t>Predictor</a:t>
                      </a:r>
                      <a:endParaRPr lang="en-US" b="1" dirty="0">
                        <a:latin typeface="+mn-lt"/>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Coef</a:t>
                      </a:r>
                      <a:endParaRPr lang="en-US" b="1" dirty="0">
                        <a:latin typeface="+mn-lt"/>
                      </a:endParaRPr>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SE Coef</a:t>
                      </a:r>
                      <a:endParaRPr lang="en-US" b="1" dirty="0">
                        <a:latin typeface="+mn-lt"/>
                      </a:endParaRPr>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T</a:t>
                      </a:r>
                      <a:endParaRPr lang="en-US" b="1" dirty="0">
                        <a:latin typeface="+mn-lt"/>
                      </a:endParaRPr>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P</a:t>
                      </a:r>
                      <a:endParaRPr lang="en-US" b="1" dirty="0">
                        <a:latin typeface="+mn-lt"/>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26945699"/>
                  </a:ext>
                </a:extLst>
              </a:tr>
              <a:tr h="400051">
                <a:tc>
                  <a:txBody>
                    <a:bodyPr/>
                    <a:lstStyle/>
                    <a:p>
                      <a:pPr algn="ctr"/>
                      <a:r>
                        <a:rPr lang="en-US" altLang="en-US" sz="1800" dirty="0">
                          <a:latin typeface="+mn-lt"/>
                        </a:rPr>
                        <a:t>Constant</a:t>
                      </a:r>
                      <a:endParaRPr lang="en-US" dirty="0">
                        <a:latin typeface="+mn-lt"/>
                      </a:endParaRPr>
                    </a:p>
                  </a:txBody>
                  <a:tcPr>
                    <a:lnL w="12700" cap="flat" cmpd="sng" algn="ctr">
                      <a:solidFill>
                        <a:schemeClr val="tx1"/>
                      </a:solidFill>
                      <a:prstDash val="solid"/>
                      <a:round/>
                      <a:headEnd type="none" w="med" len="med"/>
                      <a:tailEnd type="none" w="med" len="med"/>
                    </a:lnL>
                  </a:tcPr>
                </a:tc>
                <a:tc>
                  <a:txBody>
                    <a:bodyPr/>
                    <a:lstStyle/>
                    <a:p>
                      <a:pPr algn="ctr"/>
                      <a:r>
                        <a:rPr lang="en-US" altLang="en-US" sz="1800" dirty="0">
                          <a:latin typeface="+mn-lt"/>
                        </a:rPr>
                        <a:t>71.65</a:t>
                      </a:r>
                      <a:endParaRPr lang="en-US" dirty="0">
                        <a:latin typeface="+mn-lt"/>
                      </a:endParaRPr>
                    </a:p>
                  </a:txBody>
                  <a:tcPr/>
                </a:tc>
                <a:tc>
                  <a:txBody>
                    <a:bodyPr/>
                    <a:lstStyle/>
                    <a:p>
                      <a:pPr algn="ctr"/>
                      <a:r>
                        <a:rPr lang="en-US" altLang="en-US" sz="1800" dirty="0">
                          <a:latin typeface="+mn-lt"/>
                        </a:rPr>
                        <a:t>14.14</a:t>
                      </a:r>
                      <a:endParaRPr lang="en-US" dirty="0">
                        <a:latin typeface="+mn-lt"/>
                      </a:endParaRPr>
                    </a:p>
                  </a:txBody>
                  <a:tcPr/>
                </a:tc>
                <a:tc>
                  <a:txBody>
                    <a:bodyPr/>
                    <a:lstStyle/>
                    <a:p>
                      <a:pPr algn="ctr"/>
                      <a:r>
                        <a:rPr lang="en-US" altLang="en-US" sz="1800" dirty="0">
                          <a:latin typeface="+mn-lt"/>
                        </a:rPr>
                        <a:t>5.07</a:t>
                      </a:r>
                      <a:endParaRPr lang="en-US" dirty="0">
                        <a:latin typeface="+mn-lt"/>
                      </a:endParaRPr>
                    </a:p>
                  </a:txBody>
                  <a:tcPr/>
                </a:tc>
                <a:tc>
                  <a:txBody>
                    <a:bodyPr/>
                    <a:lstStyle/>
                    <a:p>
                      <a:pPr algn="ctr"/>
                      <a:r>
                        <a:rPr lang="en-US" altLang="en-US" sz="1800" dirty="0">
                          <a:latin typeface="+mn-lt"/>
                        </a:rPr>
                        <a:t>0.001</a:t>
                      </a:r>
                      <a:endParaRPr lang="en-US" dirty="0">
                        <a:latin typeface="+mn-lt"/>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39525108"/>
                  </a:ext>
                </a:extLst>
              </a:tr>
              <a:tr h="400051">
                <a:tc>
                  <a:txBody>
                    <a:bodyPr/>
                    <a:lstStyle/>
                    <a:p>
                      <a:pPr algn="ctr"/>
                      <a:r>
                        <a:rPr lang="en-US" altLang="en-US" sz="1800" b="1" dirty="0">
                          <a:latin typeface="+mn-lt"/>
                        </a:rPr>
                        <a:t>x4</a:t>
                      </a:r>
                      <a:endParaRPr lang="en-US" b="1" dirty="0">
                        <a:latin typeface="+mn-lt"/>
                      </a:endParaRPr>
                    </a:p>
                  </a:txBody>
                  <a:tcPr>
                    <a:lnL w="12700" cap="flat" cmpd="sng" algn="ctr">
                      <a:solidFill>
                        <a:schemeClr val="tx1"/>
                      </a:solidFill>
                      <a:prstDash val="solid"/>
                      <a:round/>
                      <a:headEnd type="none" w="med" len="med"/>
                      <a:tailEnd type="none" w="med" len="med"/>
                    </a:lnL>
                  </a:tcPr>
                </a:tc>
                <a:tc>
                  <a:txBody>
                    <a:bodyPr/>
                    <a:lstStyle/>
                    <a:p>
                      <a:pPr algn="ctr"/>
                      <a:r>
                        <a:rPr lang="en-US" dirty="0"/>
                        <a:t>−</a:t>
                      </a:r>
                      <a:r>
                        <a:rPr lang="en-US" altLang="en-US" sz="1800" dirty="0">
                          <a:latin typeface="+mn-lt"/>
                        </a:rPr>
                        <a:t>0.2365</a:t>
                      </a:r>
                      <a:endParaRPr lang="en-US" dirty="0">
                        <a:latin typeface="+mn-lt"/>
                      </a:endParaRPr>
                    </a:p>
                  </a:txBody>
                  <a:tcPr/>
                </a:tc>
                <a:tc>
                  <a:txBody>
                    <a:bodyPr/>
                    <a:lstStyle/>
                    <a:p>
                      <a:pPr algn="ctr"/>
                      <a:r>
                        <a:rPr lang="en-US" altLang="en-US" sz="1800" dirty="0">
                          <a:latin typeface="+mn-lt"/>
                        </a:rPr>
                        <a:t>0.1733</a:t>
                      </a:r>
                      <a:endParaRPr lang="en-US" dirty="0">
                        <a:latin typeface="+mn-lt"/>
                      </a:endParaRPr>
                    </a:p>
                  </a:txBody>
                  <a:tcPr/>
                </a:tc>
                <a:tc>
                  <a:txBody>
                    <a:bodyPr/>
                    <a:lstStyle/>
                    <a:p>
                      <a:pPr algn="ctr"/>
                      <a:r>
                        <a:rPr lang="en-US" dirty="0"/>
                        <a:t>−</a:t>
                      </a:r>
                      <a:r>
                        <a:rPr lang="en-US" altLang="en-US" sz="1800" dirty="0">
                          <a:latin typeface="+mn-lt"/>
                        </a:rPr>
                        <a:t>1.37</a:t>
                      </a:r>
                      <a:endParaRPr lang="en-US" dirty="0">
                        <a:latin typeface="+mn-lt"/>
                      </a:endParaRPr>
                    </a:p>
                  </a:txBody>
                  <a:tcPr/>
                </a:tc>
                <a:tc>
                  <a:txBody>
                    <a:bodyPr/>
                    <a:lstStyle/>
                    <a:p>
                      <a:pPr algn="ctr"/>
                      <a:r>
                        <a:rPr lang="en-US" altLang="en-US" sz="1800" dirty="0">
                          <a:latin typeface="+mn-lt"/>
                        </a:rPr>
                        <a:t>0.205</a:t>
                      </a:r>
                      <a:endParaRPr lang="en-US" dirty="0">
                        <a:latin typeface="+mn-lt"/>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50076975"/>
                  </a:ext>
                </a:extLst>
              </a:tr>
              <a:tr h="400051">
                <a:tc>
                  <a:txBody>
                    <a:bodyPr/>
                    <a:lstStyle/>
                    <a:p>
                      <a:pPr algn="ctr"/>
                      <a:r>
                        <a:rPr lang="en-US" altLang="en-US" sz="1800" b="1" dirty="0">
                          <a:latin typeface="+mn-lt"/>
                        </a:rPr>
                        <a:t>x1</a:t>
                      </a:r>
                      <a:endParaRPr lang="en-US" b="1" dirty="0">
                        <a:latin typeface="+mn-lt"/>
                      </a:endParaRPr>
                    </a:p>
                  </a:txBody>
                  <a:tcPr>
                    <a:lnL w="12700" cap="flat" cmpd="sng" algn="ctr">
                      <a:solidFill>
                        <a:schemeClr val="tx1"/>
                      </a:solidFill>
                      <a:prstDash val="solid"/>
                      <a:round/>
                      <a:headEnd type="none" w="med" len="med"/>
                      <a:tailEnd type="none" w="med" len="med"/>
                    </a:lnL>
                  </a:tcPr>
                </a:tc>
                <a:tc>
                  <a:txBody>
                    <a:bodyPr/>
                    <a:lstStyle/>
                    <a:p>
                      <a:pPr algn="ctr"/>
                      <a:r>
                        <a:rPr lang="en-US" altLang="en-US" sz="1800" dirty="0">
                          <a:latin typeface="+mn-lt"/>
                        </a:rPr>
                        <a:t>1.4519</a:t>
                      </a:r>
                      <a:endParaRPr lang="en-US" dirty="0">
                        <a:latin typeface="+mn-lt"/>
                      </a:endParaRPr>
                    </a:p>
                  </a:txBody>
                  <a:tcPr/>
                </a:tc>
                <a:tc>
                  <a:txBody>
                    <a:bodyPr/>
                    <a:lstStyle/>
                    <a:p>
                      <a:pPr algn="ctr"/>
                      <a:r>
                        <a:rPr lang="en-US" altLang="en-US" sz="1800" dirty="0">
                          <a:latin typeface="+mn-lt"/>
                        </a:rPr>
                        <a:t>0.1170</a:t>
                      </a:r>
                      <a:endParaRPr lang="en-US" dirty="0">
                        <a:latin typeface="+mn-lt"/>
                      </a:endParaRPr>
                    </a:p>
                  </a:txBody>
                  <a:tcPr/>
                </a:tc>
                <a:tc>
                  <a:txBody>
                    <a:bodyPr/>
                    <a:lstStyle/>
                    <a:p>
                      <a:pPr algn="ctr"/>
                      <a:r>
                        <a:rPr lang="en-US" altLang="en-US" sz="1800" dirty="0">
                          <a:latin typeface="+mn-lt"/>
                        </a:rPr>
                        <a:t>12.41</a:t>
                      </a:r>
                      <a:endParaRPr lang="en-US" dirty="0">
                        <a:latin typeface="+mn-lt"/>
                      </a:endParaRPr>
                    </a:p>
                  </a:txBody>
                  <a:tcPr/>
                </a:tc>
                <a:tc>
                  <a:txBody>
                    <a:bodyPr/>
                    <a:lstStyle/>
                    <a:p>
                      <a:pPr algn="ctr"/>
                      <a:r>
                        <a:rPr lang="en-US" altLang="en-US" sz="1800" dirty="0">
                          <a:latin typeface="+mn-lt"/>
                        </a:rPr>
                        <a:t>0.000</a:t>
                      </a:r>
                      <a:endParaRPr lang="en-US" dirty="0">
                        <a:latin typeface="+mn-lt"/>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34730862"/>
                  </a:ext>
                </a:extLst>
              </a:tr>
              <a:tr h="400051">
                <a:tc>
                  <a:txBody>
                    <a:bodyPr/>
                    <a:lstStyle/>
                    <a:p>
                      <a:pPr algn="ctr"/>
                      <a:r>
                        <a:rPr lang="en-US" altLang="en-US" sz="1800" b="1" dirty="0">
                          <a:latin typeface="+mn-lt"/>
                        </a:rPr>
                        <a:t>x2</a:t>
                      </a:r>
                      <a:endParaRPr lang="en-US" b="1" dirty="0">
                        <a:latin typeface="+mn-lt"/>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altLang="en-US" sz="1800" dirty="0">
                          <a:latin typeface="+mn-lt"/>
                        </a:rPr>
                        <a:t>0.4161</a:t>
                      </a:r>
                      <a:endParaRPr lang="en-US" dirty="0">
                        <a:latin typeface="+mn-lt"/>
                      </a:endParaRPr>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latin typeface="+mn-lt"/>
                        </a:rPr>
                        <a:t>0.1856</a:t>
                      </a:r>
                      <a:endParaRPr lang="en-US" dirty="0">
                        <a:latin typeface="+mn-lt"/>
                      </a:endParaRPr>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latin typeface="+mn-lt"/>
                        </a:rPr>
                        <a:t>2.24</a:t>
                      </a:r>
                      <a:endParaRPr lang="en-US" dirty="0">
                        <a:latin typeface="+mn-lt"/>
                      </a:endParaRPr>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latin typeface="+mn-lt"/>
                        </a:rPr>
                        <a:t>0.052</a:t>
                      </a:r>
                      <a:endParaRPr lang="en-US" dirty="0">
                        <a:latin typeface="+mn-lt"/>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9110455"/>
                  </a:ext>
                </a:extLst>
              </a:tr>
            </a:tbl>
          </a:graphicData>
        </a:graphic>
      </p:graphicFrame>
      <p:sp>
        <p:nvSpPr>
          <p:cNvPr id="6" name="Oval 5">
            <a:extLst>
              <a:ext uri="{FF2B5EF4-FFF2-40B4-BE49-F238E27FC236}">
                <a16:creationId xmlns:a16="http://schemas.microsoft.com/office/drawing/2014/main" id="{2617DF3E-367B-483E-9644-E4E4FDC47690}"/>
              </a:ext>
            </a:extLst>
          </p:cNvPr>
          <p:cNvSpPr/>
          <p:nvPr/>
        </p:nvSpPr>
        <p:spPr>
          <a:xfrm>
            <a:off x="8362625" y="2481943"/>
            <a:ext cx="1143000" cy="41326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67DC6937-1BEA-42F5-A628-915DA1EDE038}"/>
              </a:ext>
            </a:extLst>
          </p:cNvPr>
          <p:cNvSpPr/>
          <p:nvPr/>
        </p:nvSpPr>
        <p:spPr>
          <a:xfrm>
            <a:off x="8438825" y="4861420"/>
            <a:ext cx="10668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B1E2A3F-9AC0-4F1D-9C09-6C03CFC93426}"/>
              </a:ext>
            </a:extLst>
          </p:cNvPr>
          <p:cNvSpPr/>
          <p:nvPr/>
        </p:nvSpPr>
        <p:spPr>
          <a:xfrm>
            <a:off x="2076771" y="943152"/>
            <a:ext cx="7676825" cy="1942747"/>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F5C28865-A12C-4223-8D55-2F02205E9029}"/>
              </a:ext>
            </a:extLst>
          </p:cNvPr>
          <p:cNvGrpSpPr/>
          <p:nvPr/>
        </p:nvGrpSpPr>
        <p:grpSpPr>
          <a:xfrm>
            <a:off x="9906000" y="1914525"/>
            <a:ext cx="304800" cy="304800"/>
            <a:chOff x="8610600" y="2362200"/>
            <a:chExt cx="304800" cy="304800"/>
          </a:xfrm>
        </p:grpSpPr>
        <p:cxnSp>
          <p:nvCxnSpPr>
            <p:cNvPr id="3" name="Straight Connector 2">
              <a:extLst>
                <a:ext uri="{FF2B5EF4-FFF2-40B4-BE49-F238E27FC236}">
                  <a16:creationId xmlns:a16="http://schemas.microsoft.com/office/drawing/2014/main" id="{A95C8B85-CDB7-4082-AFCB-638F80BDBB86}"/>
                </a:ext>
              </a:extLst>
            </p:cNvPr>
            <p:cNvCxnSpPr/>
            <p:nvPr/>
          </p:nvCxnSpPr>
          <p:spPr>
            <a:xfrm>
              <a:off x="8610600" y="2362200"/>
              <a:ext cx="304800" cy="304800"/>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5" name="Straight Connector 4">
              <a:extLst>
                <a:ext uri="{FF2B5EF4-FFF2-40B4-BE49-F238E27FC236}">
                  <a16:creationId xmlns:a16="http://schemas.microsoft.com/office/drawing/2014/main" id="{66D54FDB-713F-4C42-97E7-8EB901D01F8E}"/>
                </a:ext>
              </a:extLst>
            </p:cNvPr>
            <p:cNvCxnSpPr/>
            <p:nvPr/>
          </p:nvCxnSpPr>
          <p:spPr>
            <a:xfrm flipH="1">
              <a:off x="8610600" y="2362200"/>
              <a:ext cx="304800" cy="304800"/>
            </a:xfrm>
            <a:prstGeom prst="line">
              <a:avLst/>
            </a:prstGeom>
            <a:ln w="19050"/>
          </p:spPr>
          <p:style>
            <a:lnRef idx="1">
              <a:schemeClr val="accent6"/>
            </a:lnRef>
            <a:fillRef idx="0">
              <a:schemeClr val="accent6"/>
            </a:fillRef>
            <a:effectRef idx="0">
              <a:schemeClr val="accent6"/>
            </a:effectRef>
            <a:fontRef idx="minor">
              <a:schemeClr val="tx1"/>
            </a:fontRef>
          </p:style>
        </p:cxnSp>
      </p:grpSp>
      <p:cxnSp>
        <p:nvCxnSpPr>
          <p:cNvPr id="14" name="Straight Connector 13">
            <a:extLst>
              <a:ext uri="{FF2B5EF4-FFF2-40B4-BE49-F238E27FC236}">
                <a16:creationId xmlns:a16="http://schemas.microsoft.com/office/drawing/2014/main" id="{79375889-6C60-4D99-900D-46DC7AF9C16E}"/>
              </a:ext>
            </a:extLst>
          </p:cNvPr>
          <p:cNvCxnSpPr>
            <a:cxnSpLocks/>
          </p:cNvCxnSpPr>
          <p:nvPr/>
        </p:nvCxnSpPr>
        <p:spPr>
          <a:xfrm>
            <a:off x="2209800" y="1885471"/>
            <a:ext cx="74295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8CB9DE7-6E5F-422D-8C2C-A77B57E12980}"/>
              </a:ext>
            </a:extLst>
          </p:cNvPr>
          <p:cNvSpPr/>
          <p:nvPr/>
        </p:nvSpPr>
        <p:spPr>
          <a:xfrm>
            <a:off x="8438825" y="1727199"/>
            <a:ext cx="1066800" cy="719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759835210"/>
              </p:ext>
            </p:extLst>
          </p:nvPr>
        </p:nvGraphicFramePr>
        <p:xfrm>
          <a:off x="2076772" y="3329251"/>
          <a:ext cx="7676825" cy="2000255"/>
        </p:xfrm>
        <a:graphic>
          <a:graphicData uri="http://schemas.openxmlformats.org/drawingml/2006/table">
            <a:tbl>
              <a:tblPr bandRow="1">
                <a:tableStyleId>{2D5ABB26-0587-4C30-8999-92F81FD0307C}</a:tableStyleId>
              </a:tblPr>
              <a:tblGrid>
                <a:gridCol w="1535365">
                  <a:extLst>
                    <a:ext uri="{9D8B030D-6E8A-4147-A177-3AD203B41FA5}">
                      <a16:colId xmlns:a16="http://schemas.microsoft.com/office/drawing/2014/main" val="202623096"/>
                    </a:ext>
                  </a:extLst>
                </a:gridCol>
                <a:gridCol w="1535365">
                  <a:extLst>
                    <a:ext uri="{9D8B030D-6E8A-4147-A177-3AD203B41FA5}">
                      <a16:colId xmlns:a16="http://schemas.microsoft.com/office/drawing/2014/main" val="579617986"/>
                    </a:ext>
                  </a:extLst>
                </a:gridCol>
                <a:gridCol w="1535365">
                  <a:extLst>
                    <a:ext uri="{9D8B030D-6E8A-4147-A177-3AD203B41FA5}">
                      <a16:colId xmlns:a16="http://schemas.microsoft.com/office/drawing/2014/main" val="2390214705"/>
                    </a:ext>
                  </a:extLst>
                </a:gridCol>
                <a:gridCol w="1535365">
                  <a:extLst>
                    <a:ext uri="{9D8B030D-6E8A-4147-A177-3AD203B41FA5}">
                      <a16:colId xmlns:a16="http://schemas.microsoft.com/office/drawing/2014/main" val="248590189"/>
                    </a:ext>
                  </a:extLst>
                </a:gridCol>
                <a:gridCol w="1535365">
                  <a:extLst>
                    <a:ext uri="{9D8B030D-6E8A-4147-A177-3AD203B41FA5}">
                      <a16:colId xmlns:a16="http://schemas.microsoft.com/office/drawing/2014/main" val="958909617"/>
                    </a:ext>
                  </a:extLst>
                </a:gridCol>
              </a:tblGrid>
              <a:tr h="400051">
                <a:tc>
                  <a:txBody>
                    <a:bodyPr/>
                    <a:lstStyle/>
                    <a:p>
                      <a:pPr algn="ctr"/>
                      <a:r>
                        <a:rPr lang="en-US" altLang="en-US" sz="1800" b="1" dirty="0">
                          <a:latin typeface="+mn-lt"/>
                        </a:rPr>
                        <a:t>Predictor</a:t>
                      </a:r>
                      <a:endParaRPr lang="en-US" b="1" dirty="0">
                        <a:latin typeface="+mn-lt"/>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Coef</a:t>
                      </a:r>
                      <a:endParaRPr lang="en-US" b="1" dirty="0">
                        <a:latin typeface="+mn-lt"/>
                      </a:endParaRPr>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SE Coef</a:t>
                      </a:r>
                      <a:endParaRPr lang="en-US" b="1" dirty="0">
                        <a:latin typeface="+mn-lt"/>
                      </a:endParaRPr>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T</a:t>
                      </a:r>
                      <a:endParaRPr lang="en-US" b="1" dirty="0">
                        <a:latin typeface="+mn-lt"/>
                      </a:endParaRPr>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P</a:t>
                      </a:r>
                      <a:endParaRPr lang="en-US" b="1" dirty="0">
                        <a:latin typeface="+mn-lt"/>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26945699"/>
                  </a:ext>
                </a:extLst>
              </a:tr>
              <a:tr h="400051">
                <a:tc>
                  <a:txBody>
                    <a:bodyPr/>
                    <a:lstStyle/>
                    <a:p>
                      <a:pPr algn="ctr"/>
                      <a:r>
                        <a:rPr lang="en-US" altLang="en-US" sz="1800" dirty="0">
                          <a:latin typeface="+mn-lt"/>
                        </a:rPr>
                        <a:t>Constant</a:t>
                      </a:r>
                      <a:endParaRPr lang="en-US" dirty="0">
                        <a:latin typeface="+mn-lt"/>
                      </a:endParaRPr>
                    </a:p>
                  </a:txBody>
                  <a:tcPr>
                    <a:lnL w="12700" cap="flat" cmpd="sng" algn="ctr">
                      <a:solidFill>
                        <a:schemeClr val="tx1"/>
                      </a:solidFill>
                      <a:prstDash val="solid"/>
                      <a:round/>
                      <a:headEnd type="none" w="med" len="med"/>
                      <a:tailEnd type="none" w="med" len="med"/>
                    </a:lnL>
                  </a:tcPr>
                </a:tc>
                <a:tc>
                  <a:txBody>
                    <a:bodyPr/>
                    <a:lstStyle/>
                    <a:p>
                      <a:pPr algn="ctr"/>
                      <a:r>
                        <a:rPr lang="en-US" altLang="en-US" sz="1800" dirty="0">
                          <a:latin typeface="+mn-lt"/>
                        </a:rPr>
                        <a:t>111.684</a:t>
                      </a:r>
                      <a:endParaRPr lang="en-US" dirty="0">
                        <a:latin typeface="+mn-lt"/>
                      </a:endParaRPr>
                    </a:p>
                  </a:txBody>
                  <a:tcPr/>
                </a:tc>
                <a:tc>
                  <a:txBody>
                    <a:bodyPr/>
                    <a:lstStyle/>
                    <a:p>
                      <a:pPr algn="ctr"/>
                      <a:r>
                        <a:rPr lang="en-US" altLang="en-US" sz="1800" dirty="0">
                          <a:latin typeface="+mn-lt"/>
                        </a:rPr>
                        <a:t>4.562</a:t>
                      </a:r>
                      <a:endParaRPr lang="en-US" dirty="0">
                        <a:latin typeface="+mn-lt"/>
                      </a:endParaRPr>
                    </a:p>
                  </a:txBody>
                  <a:tcPr/>
                </a:tc>
                <a:tc>
                  <a:txBody>
                    <a:bodyPr/>
                    <a:lstStyle/>
                    <a:p>
                      <a:pPr algn="ctr"/>
                      <a:r>
                        <a:rPr lang="en-US" altLang="en-US" sz="1800" dirty="0">
                          <a:latin typeface="+mn-lt"/>
                        </a:rPr>
                        <a:t>24.48</a:t>
                      </a:r>
                      <a:endParaRPr lang="en-US" dirty="0">
                        <a:latin typeface="+mn-lt"/>
                      </a:endParaRPr>
                    </a:p>
                  </a:txBody>
                  <a:tcPr/>
                </a:tc>
                <a:tc>
                  <a:txBody>
                    <a:bodyPr/>
                    <a:lstStyle/>
                    <a:p>
                      <a:pPr algn="ctr"/>
                      <a:r>
                        <a:rPr lang="en-US" altLang="en-US" sz="1800" dirty="0">
                          <a:latin typeface="+mn-lt"/>
                        </a:rPr>
                        <a:t>0.000</a:t>
                      </a:r>
                      <a:endParaRPr lang="en-US" dirty="0">
                        <a:latin typeface="+mn-lt"/>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39525108"/>
                  </a:ext>
                </a:extLst>
              </a:tr>
              <a:tr h="400051">
                <a:tc>
                  <a:txBody>
                    <a:bodyPr/>
                    <a:lstStyle/>
                    <a:p>
                      <a:pPr algn="ctr"/>
                      <a:r>
                        <a:rPr lang="en-US" altLang="en-US" sz="1800" b="1" dirty="0">
                          <a:latin typeface="+mn-lt"/>
                        </a:rPr>
                        <a:t>x4</a:t>
                      </a:r>
                      <a:endParaRPr lang="en-US" b="1" dirty="0">
                        <a:latin typeface="+mn-lt"/>
                      </a:endParaRPr>
                    </a:p>
                  </a:txBody>
                  <a:tcPr>
                    <a:lnL w="12700" cap="flat" cmpd="sng" algn="ctr">
                      <a:solidFill>
                        <a:schemeClr val="tx1"/>
                      </a:solidFill>
                      <a:prstDash val="solid"/>
                      <a:round/>
                      <a:headEnd type="none" w="med" len="med"/>
                      <a:tailEnd type="none" w="med" len="med"/>
                    </a:lnL>
                  </a:tcPr>
                </a:tc>
                <a:tc>
                  <a:txBody>
                    <a:bodyPr/>
                    <a:lstStyle/>
                    <a:p>
                      <a:pPr algn="ctr"/>
                      <a:r>
                        <a:rPr lang="en-US" dirty="0"/>
                        <a:t>−</a:t>
                      </a:r>
                      <a:r>
                        <a:rPr lang="en-US" altLang="en-US" sz="1800" dirty="0">
                          <a:latin typeface="+mn-lt"/>
                        </a:rPr>
                        <a:t>0.64280</a:t>
                      </a:r>
                      <a:endParaRPr lang="en-US" dirty="0">
                        <a:latin typeface="+mn-lt"/>
                      </a:endParaRPr>
                    </a:p>
                  </a:txBody>
                  <a:tcPr/>
                </a:tc>
                <a:tc>
                  <a:txBody>
                    <a:bodyPr/>
                    <a:lstStyle/>
                    <a:p>
                      <a:pPr algn="ctr"/>
                      <a:r>
                        <a:rPr lang="en-US" altLang="en-US" sz="1800" dirty="0">
                          <a:latin typeface="+mn-lt"/>
                        </a:rPr>
                        <a:t>0.04454</a:t>
                      </a:r>
                      <a:endParaRPr lang="en-US" dirty="0">
                        <a:latin typeface="+mn-lt"/>
                      </a:endParaRPr>
                    </a:p>
                  </a:txBody>
                  <a:tcPr/>
                </a:tc>
                <a:tc>
                  <a:txBody>
                    <a:bodyPr/>
                    <a:lstStyle/>
                    <a:p>
                      <a:pPr algn="ctr"/>
                      <a:r>
                        <a:rPr lang="en-US" dirty="0"/>
                        <a:t>−</a:t>
                      </a:r>
                      <a:r>
                        <a:rPr lang="en-US" altLang="en-US" sz="1800" dirty="0">
                          <a:latin typeface="+mn-lt"/>
                        </a:rPr>
                        <a:t>14.43</a:t>
                      </a:r>
                      <a:endParaRPr lang="en-US" dirty="0">
                        <a:latin typeface="+mn-lt"/>
                      </a:endParaRPr>
                    </a:p>
                  </a:txBody>
                  <a:tcPr/>
                </a:tc>
                <a:tc>
                  <a:txBody>
                    <a:bodyPr/>
                    <a:lstStyle/>
                    <a:p>
                      <a:pPr algn="ctr"/>
                      <a:r>
                        <a:rPr lang="en-US" altLang="en-US" sz="1800" dirty="0">
                          <a:latin typeface="+mn-lt"/>
                        </a:rPr>
                        <a:t>0.000</a:t>
                      </a:r>
                      <a:endParaRPr lang="en-US" dirty="0">
                        <a:latin typeface="+mn-lt"/>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50076975"/>
                  </a:ext>
                </a:extLst>
              </a:tr>
              <a:tr h="400051">
                <a:tc>
                  <a:txBody>
                    <a:bodyPr/>
                    <a:lstStyle/>
                    <a:p>
                      <a:pPr algn="ctr"/>
                      <a:r>
                        <a:rPr lang="en-US" altLang="en-US" sz="1800" b="1" dirty="0">
                          <a:latin typeface="+mn-lt"/>
                        </a:rPr>
                        <a:t>x1</a:t>
                      </a:r>
                      <a:endParaRPr lang="en-US" b="1" dirty="0">
                        <a:latin typeface="+mn-lt"/>
                      </a:endParaRPr>
                    </a:p>
                  </a:txBody>
                  <a:tcPr>
                    <a:lnL w="12700" cap="flat" cmpd="sng" algn="ctr">
                      <a:solidFill>
                        <a:schemeClr val="tx1"/>
                      </a:solidFill>
                      <a:prstDash val="solid"/>
                      <a:round/>
                      <a:headEnd type="none" w="med" len="med"/>
                      <a:tailEnd type="none" w="med" len="med"/>
                    </a:lnL>
                  </a:tcPr>
                </a:tc>
                <a:tc>
                  <a:txBody>
                    <a:bodyPr/>
                    <a:lstStyle/>
                    <a:p>
                      <a:pPr algn="ctr"/>
                      <a:r>
                        <a:rPr lang="en-US" altLang="en-US" sz="1800" dirty="0">
                          <a:latin typeface="+mn-lt"/>
                        </a:rPr>
                        <a:t>1.0519</a:t>
                      </a:r>
                      <a:endParaRPr lang="en-US" dirty="0">
                        <a:latin typeface="+mn-lt"/>
                      </a:endParaRPr>
                    </a:p>
                  </a:txBody>
                  <a:tcPr/>
                </a:tc>
                <a:tc>
                  <a:txBody>
                    <a:bodyPr/>
                    <a:lstStyle/>
                    <a:p>
                      <a:pPr algn="ctr"/>
                      <a:r>
                        <a:rPr lang="en-US" altLang="en-US" sz="1800" dirty="0">
                          <a:latin typeface="+mn-lt"/>
                        </a:rPr>
                        <a:t>0.2237</a:t>
                      </a:r>
                      <a:endParaRPr lang="en-US" dirty="0">
                        <a:latin typeface="+mn-lt"/>
                      </a:endParaRPr>
                    </a:p>
                  </a:txBody>
                  <a:tcPr/>
                </a:tc>
                <a:tc>
                  <a:txBody>
                    <a:bodyPr/>
                    <a:lstStyle/>
                    <a:p>
                      <a:pPr algn="ctr"/>
                      <a:r>
                        <a:rPr lang="en-US" altLang="en-US" sz="1800" dirty="0">
                          <a:latin typeface="+mn-lt"/>
                        </a:rPr>
                        <a:t>4.70</a:t>
                      </a:r>
                      <a:endParaRPr lang="en-US" dirty="0">
                        <a:latin typeface="+mn-lt"/>
                      </a:endParaRPr>
                    </a:p>
                  </a:txBody>
                  <a:tcPr/>
                </a:tc>
                <a:tc>
                  <a:txBody>
                    <a:bodyPr/>
                    <a:lstStyle/>
                    <a:p>
                      <a:pPr algn="ctr"/>
                      <a:r>
                        <a:rPr lang="en-US" altLang="en-US" sz="1800" dirty="0">
                          <a:latin typeface="+mn-lt"/>
                        </a:rPr>
                        <a:t>0.000</a:t>
                      </a:r>
                      <a:endParaRPr lang="en-US" dirty="0">
                        <a:latin typeface="+mn-lt"/>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34730862"/>
                  </a:ext>
                </a:extLst>
              </a:tr>
              <a:tr h="400051">
                <a:tc>
                  <a:txBody>
                    <a:bodyPr/>
                    <a:lstStyle/>
                    <a:p>
                      <a:pPr algn="ctr"/>
                      <a:r>
                        <a:rPr lang="en-US" altLang="en-US" sz="1800" b="1" dirty="0">
                          <a:latin typeface="+mn-lt"/>
                        </a:rPr>
                        <a:t>x3</a:t>
                      </a:r>
                      <a:endParaRPr lang="en-US" b="1" dirty="0">
                        <a:latin typeface="+mn-lt"/>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dirty="0"/>
                        <a:t>−</a:t>
                      </a:r>
                      <a:r>
                        <a:rPr lang="en-US" altLang="en-US" sz="1800" dirty="0">
                          <a:latin typeface="+mn-lt"/>
                        </a:rPr>
                        <a:t>0.4100</a:t>
                      </a:r>
                      <a:endParaRPr lang="en-US" dirty="0">
                        <a:latin typeface="+mn-lt"/>
                      </a:endParaRPr>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latin typeface="+mn-lt"/>
                        </a:rPr>
                        <a:t>0.1992</a:t>
                      </a:r>
                      <a:endParaRPr lang="en-US" dirty="0">
                        <a:latin typeface="+mn-lt"/>
                      </a:endParaRPr>
                    </a:p>
                  </a:txBody>
                  <a:tcPr>
                    <a:lnB w="12700" cap="flat" cmpd="sng" algn="ctr">
                      <a:solidFill>
                        <a:schemeClr val="tx1"/>
                      </a:solidFill>
                      <a:prstDash val="solid"/>
                      <a:round/>
                      <a:headEnd type="none" w="med" len="med"/>
                      <a:tailEnd type="none" w="med" len="med"/>
                    </a:lnB>
                  </a:tcPr>
                </a:tc>
                <a:tc>
                  <a:txBody>
                    <a:bodyPr/>
                    <a:lstStyle/>
                    <a:p>
                      <a:pPr algn="ctr"/>
                      <a:r>
                        <a:rPr lang="en-US" dirty="0"/>
                        <a:t>−</a:t>
                      </a:r>
                      <a:r>
                        <a:rPr lang="en-US" altLang="en-US" sz="1800" dirty="0">
                          <a:latin typeface="+mn-lt"/>
                        </a:rPr>
                        <a:t>2.06</a:t>
                      </a:r>
                      <a:endParaRPr lang="en-US" dirty="0">
                        <a:latin typeface="+mn-lt"/>
                      </a:endParaRPr>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latin typeface="+mn-lt"/>
                        </a:rPr>
                        <a:t>0.070</a:t>
                      </a:r>
                      <a:endParaRPr lang="en-US" dirty="0">
                        <a:latin typeface="+mn-lt"/>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9110455"/>
                  </a:ext>
                </a:extLst>
              </a:tr>
            </a:tbl>
          </a:graphicData>
        </a:graphic>
      </p:graphicFrame>
    </p:spTree>
    <p:extLst>
      <p:ext uri="{BB962C8B-B14F-4D97-AF65-F5344CB8AC3E}">
        <p14:creationId xmlns:p14="http://schemas.microsoft.com/office/powerpoint/2010/main" val="1531795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279044758"/>
              </p:ext>
            </p:extLst>
          </p:nvPr>
        </p:nvGraphicFramePr>
        <p:xfrm>
          <a:off x="2076772" y="914399"/>
          <a:ext cx="7676825" cy="1600204"/>
        </p:xfrm>
        <a:graphic>
          <a:graphicData uri="http://schemas.openxmlformats.org/drawingml/2006/table">
            <a:tbl>
              <a:tblPr bandRow="1">
                <a:tableStyleId>{2D5ABB26-0587-4C30-8999-92F81FD0307C}</a:tableStyleId>
              </a:tblPr>
              <a:tblGrid>
                <a:gridCol w="1535365">
                  <a:extLst>
                    <a:ext uri="{9D8B030D-6E8A-4147-A177-3AD203B41FA5}">
                      <a16:colId xmlns:a16="http://schemas.microsoft.com/office/drawing/2014/main" val="202623096"/>
                    </a:ext>
                  </a:extLst>
                </a:gridCol>
                <a:gridCol w="1535365">
                  <a:extLst>
                    <a:ext uri="{9D8B030D-6E8A-4147-A177-3AD203B41FA5}">
                      <a16:colId xmlns:a16="http://schemas.microsoft.com/office/drawing/2014/main" val="579617986"/>
                    </a:ext>
                  </a:extLst>
                </a:gridCol>
                <a:gridCol w="1535365">
                  <a:extLst>
                    <a:ext uri="{9D8B030D-6E8A-4147-A177-3AD203B41FA5}">
                      <a16:colId xmlns:a16="http://schemas.microsoft.com/office/drawing/2014/main" val="2390214705"/>
                    </a:ext>
                  </a:extLst>
                </a:gridCol>
                <a:gridCol w="1535365">
                  <a:extLst>
                    <a:ext uri="{9D8B030D-6E8A-4147-A177-3AD203B41FA5}">
                      <a16:colId xmlns:a16="http://schemas.microsoft.com/office/drawing/2014/main" val="248590189"/>
                    </a:ext>
                  </a:extLst>
                </a:gridCol>
                <a:gridCol w="1535365">
                  <a:extLst>
                    <a:ext uri="{9D8B030D-6E8A-4147-A177-3AD203B41FA5}">
                      <a16:colId xmlns:a16="http://schemas.microsoft.com/office/drawing/2014/main" val="958909617"/>
                    </a:ext>
                  </a:extLst>
                </a:gridCol>
              </a:tblGrid>
              <a:tr h="400051">
                <a:tc>
                  <a:txBody>
                    <a:bodyPr/>
                    <a:lstStyle/>
                    <a:p>
                      <a:pPr algn="ctr"/>
                      <a:r>
                        <a:rPr lang="en-US" altLang="en-US" sz="1800" b="1" dirty="0">
                          <a:latin typeface="+mn-lt"/>
                        </a:rPr>
                        <a:t>Predictor</a:t>
                      </a:r>
                      <a:endParaRPr lang="en-US" b="1" dirty="0">
                        <a:latin typeface="+mn-lt"/>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Coef</a:t>
                      </a:r>
                      <a:endParaRPr lang="en-US" b="1" dirty="0">
                        <a:latin typeface="+mn-lt"/>
                      </a:endParaRPr>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SE Coef</a:t>
                      </a:r>
                      <a:endParaRPr lang="en-US" b="1" dirty="0">
                        <a:latin typeface="+mn-lt"/>
                      </a:endParaRPr>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T</a:t>
                      </a:r>
                      <a:endParaRPr lang="en-US" b="1" dirty="0">
                        <a:latin typeface="+mn-lt"/>
                      </a:endParaRPr>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P</a:t>
                      </a:r>
                      <a:endParaRPr lang="en-US" b="1" dirty="0">
                        <a:latin typeface="+mn-lt"/>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26945699"/>
                  </a:ext>
                </a:extLst>
              </a:tr>
              <a:tr h="400051">
                <a:tc>
                  <a:txBody>
                    <a:bodyPr/>
                    <a:lstStyle/>
                    <a:p>
                      <a:pPr algn="ctr"/>
                      <a:r>
                        <a:rPr lang="en-US" altLang="en-US" sz="1800" dirty="0">
                          <a:latin typeface="+mn-lt"/>
                        </a:rPr>
                        <a:t>Constant</a:t>
                      </a:r>
                      <a:endParaRPr lang="en-US" dirty="0">
                        <a:latin typeface="+mn-lt"/>
                      </a:endParaRPr>
                    </a:p>
                  </a:txBody>
                  <a:tcPr>
                    <a:lnL w="12700" cap="flat" cmpd="sng" algn="ctr">
                      <a:solidFill>
                        <a:schemeClr val="tx1"/>
                      </a:solidFill>
                      <a:prstDash val="solid"/>
                      <a:round/>
                      <a:headEnd type="none" w="med" len="med"/>
                      <a:tailEnd type="none" w="med" len="med"/>
                    </a:lnL>
                  </a:tcPr>
                </a:tc>
                <a:tc>
                  <a:txBody>
                    <a:bodyPr/>
                    <a:lstStyle/>
                    <a:p>
                      <a:pPr algn="ctr"/>
                      <a:r>
                        <a:rPr lang="en-US" altLang="en-US" sz="1800" dirty="0">
                          <a:latin typeface="+mn-lt"/>
                        </a:rPr>
                        <a:t>52.577</a:t>
                      </a:r>
                      <a:endParaRPr lang="en-US" dirty="0">
                        <a:latin typeface="+mn-lt"/>
                      </a:endParaRPr>
                    </a:p>
                  </a:txBody>
                  <a:tcPr/>
                </a:tc>
                <a:tc>
                  <a:txBody>
                    <a:bodyPr/>
                    <a:lstStyle/>
                    <a:p>
                      <a:pPr algn="ctr"/>
                      <a:r>
                        <a:rPr lang="en-US" altLang="en-US" sz="1800" dirty="0">
                          <a:latin typeface="+mn-lt"/>
                        </a:rPr>
                        <a:t>2.286</a:t>
                      </a:r>
                      <a:endParaRPr lang="en-US" dirty="0">
                        <a:latin typeface="+mn-lt"/>
                      </a:endParaRPr>
                    </a:p>
                  </a:txBody>
                  <a:tcPr/>
                </a:tc>
                <a:tc>
                  <a:txBody>
                    <a:bodyPr/>
                    <a:lstStyle/>
                    <a:p>
                      <a:pPr algn="ctr"/>
                      <a:r>
                        <a:rPr lang="en-US" altLang="en-US" sz="1800" dirty="0">
                          <a:latin typeface="+mn-lt"/>
                        </a:rPr>
                        <a:t>23.00</a:t>
                      </a:r>
                      <a:endParaRPr lang="en-US" dirty="0">
                        <a:latin typeface="+mn-lt"/>
                      </a:endParaRPr>
                    </a:p>
                  </a:txBody>
                  <a:tcPr/>
                </a:tc>
                <a:tc>
                  <a:txBody>
                    <a:bodyPr/>
                    <a:lstStyle/>
                    <a:p>
                      <a:pPr algn="ctr"/>
                      <a:r>
                        <a:rPr lang="en-US" altLang="en-US" sz="1800" dirty="0">
                          <a:latin typeface="+mn-lt"/>
                        </a:rPr>
                        <a:t>0.000</a:t>
                      </a:r>
                      <a:endParaRPr lang="en-US" dirty="0">
                        <a:latin typeface="+mn-lt"/>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39525108"/>
                  </a:ext>
                </a:extLst>
              </a:tr>
              <a:tr h="400051">
                <a:tc>
                  <a:txBody>
                    <a:bodyPr/>
                    <a:lstStyle/>
                    <a:p>
                      <a:pPr algn="ctr"/>
                      <a:r>
                        <a:rPr lang="en-US" altLang="en-US" sz="1800" b="1" dirty="0">
                          <a:latin typeface="+mn-lt"/>
                        </a:rPr>
                        <a:t>x1</a:t>
                      </a:r>
                      <a:endParaRPr lang="en-US" b="1" dirty="0">
                        <a:latin typeface="+mn-lt"/>
                      </a:endParaRPr>
                    </a:p>
                  </a:txBody>
                  <a:tcPr>
                    <a:lnL w="12700" cap="flat" cmpd="sng" algn="ctr">
                      <a:solidFill>
                        <a:schemeClr val="tx1"/>
                      </a:solidFill>
                      <a:prstDash val="solid"/>
                      <a:round/>
                      <a:headEnd type="none" w="med" len="med"/>
                      <a:tailEnd type="none" w="med" len="med"/>
                    </a:lnL>
                  </a:tcPr>
                </a:tc>
                <a:tc>
                  <a:txBody>
                    <a:bodyPr/>
                    <a:lstStyle/>
                    <a:p>
                      <a:pPr algn="ctr"/>
                      <a:r>
                        <a:rPr lang="en-US" altLang="en-US" sz="1800" dirty="0">
                          <a:latin typeface="+mn-lt"/>
                        </a:rPr>
                        <a:t>1.4683</a:t>
                      </a:r>
                      <a:endParaRPr lang="en-US" dirty="0">
                        <a:latin typeface="+mn-lt"/>
                      </a:endParaRPr>
                    </a:p>
                  </a:txBody>
                  <a:tcPr/>
                </a:tc>
                <a:tc>
                  <a:txBody>
                    <a:bodyPr/>
                    <a:lstStyle/>
                    <a:p>
                      <a:pPr algn="ctr"/>
                      <a:r>
                        <a:rPr lang="en-US" altLang="en-US" sz="1800" dirty="0">
                          <a:latin typeface="+mn-lt"/>
                        </a:rPr>
                        <a:t>0.1213</a:t>
                      </a:r>
                      <a:endParaRPr lang="en-US" dirty="0">
                        <a:latin typeface="+mn-lt"/>
                      </a:endParaRPr>
                    </a:p>
                  </a:txBody>
                  <a:tcPr/>
                </a:tc>
                <a:tc>
                  <a:txBody>
                    <a:bodyPr/>
                    <a:lstStyle/>
                    <a:p>
                      <a:pPr algn="ctr"/>
                      <a:r>
                        <a:rPr lang="en-US" altLang="en-US" sz="1800" dirty="0">
                          <a:latin typeface="+mn-lt"/>
                        </a:rPr>
                        <a:t>12.10</a:t>
                      </a:r>
                      <a:endParaRPr lang="en-US" dirty="0">
                        <a:latin typeface="+mn-lt"/>
                      </a:endParaRPr>
                    </a:p>
                  </a:txBody>
                  <a:tcPr/>
                </a:tc>
                <a:tc>
                  <a:txBody>
                    <a:bodyPr/>
                    <a:lstStyle/>
                    <a:p>
                      <a:pPr algn="ctr"/>
                      <a:r>
                        <a:rPr lang="en-US" altLang="en-US" sz="1800" dirty="0">
                          <a:latin typeface="+mn-lt"/>
                        </a:rPr>
                        <a:t>0.000</a:t>
                      </a:r>
                      <a:endParaRPr lang="en-US" dirty="0">
                        <a:latin typeface="+mn-lt"/>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50076975"/>
                  </a:ext>
                </a:extLst>
              </a:tr>
              <a:tr h="400051">
                <a:tc>
                  <a:txBody>
                    <a:bodyPr/>
                    <a:lstStyle/>
                    <a:p>
                      <a:pPr algn="ctr"/>
                      <a:r>
                        <a:rPr lang="en-US" altLang="en-US" sz="1800" b="1" dirty="0">
                          <a:latin typeface="+mn-lt"/>
                        </a:rPr>
                        <a:t>x2</a:t>
                      </a:r>
                      <a:endParaRPr lang="en-US" b="1" dirty="0">
                        <a:latin typeface="+mn-lt"/>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altLang="en-US" sz="1800" dirty="0">
                          <a:latin typeface="+mn-lt"/>
                        </a:rPr>
                        <a:t>0.66225</a:t>
                      </a:r>
                      <a:endParaRPr lang="en-US" dirty="0">
                        <a:latin typeface="+mn-lt"/>
                      </a:endParaRPr>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latin typeface="+mn-lt"/>
                        </a:rPr>
                        <a:t>0.04585</a:t>
                      </a:r>
                      <a:endParaRPr lang="en-US" dirty="0">
                        <a:latin typeface="+mn-lt"/>
                      </a:endParaRPr>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latin typeface="+mn-lt"/>
                        </a:rPr>
                        <a:t>14.44</a:t>
                      </a:r>
                      <a:endParaRPr lang="en-US" dirty="0">
                        <a:latin typeface="+mn-lt"/>
                      </a:endParaRPr>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latin typeface="+mn-lt"/>
                        </a:rPr>
                        <a:t>0.000</a:t>
                      </a:r>
                      <a:endParaRPr lang="en-US" dirty="0">
                        <a:latin typeface="+mn-lt"/>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4730862"/>
                  </a:ext>
                </a:extLst>
              </a:tr>
            </a:tbl>
          </a:graphicData>
        </a:graphic>
      </p:graphicFrame>
    </p:spTree>
    <p:extLst>
      <p:ext uri="{BB962C8B-B14F-4D97-AF65-F5344CB8AC3E}">
        <p14:creationId xmlns:p14="http://schemas.microsoft.com/office/powerpoint/2010/main" val="4060551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0C445FDB-738C-4473-87FA-44DAACAEE391}"/>
              </a:ext>
            </a:extLst>
          </p:cNvPr>
          <p:cNvSpPr/>
          <p:nvPr/>
        </p:nvSpPr>
        <p:spPr>
          <a:xfrm>
            <a:off x="8458200" y="2463800"/>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2AC3C13E-1900-445A-8A43-669BB4C3C26C}"/>
              </a:ext>
            </a:extLst>
          </p:cNvPr>
          <p:cNvSpPr/>
          <p:nvPr/>
        </p:nvSpPr>
        <p:spPr>
          <a:xfrm>
            <a:off x="8420100" y="4872306"/>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1554854741"/>
              </p:ext>
            </p:extLst>
          </p:nvPr>
        </p:nvGraphicFramePr>
        <p:xfrm>
          <a:off x="2076772" y="914399"/>
          <a:ext cx="7676825" cy="2000255"/>
        </p:xfrm>
        <a:graphic>
          <a:graphicData uri="http://schemas.openxmlformats.org/drawingml/2006/table">
            <a:tbl>
              <a:tblPr bandRow="1">
                <a:tableStyleId>{2D5ABB26-0587-4C30-8999-92F81FD0307C}</a:tableStyleId>
              </a:tblPr>
              <a:tblGrid>
                <a:gridCol w="1535365">
                  <a:extLst>
                    <a:ext uri="{9D8B030D-6E8A-4147-A177-3AD203B41FA5}">
                      <a16:colId xmlns:a16="http://schemas.microsoft.com/office/drawing/2014/main" val="202623096"/>
                    </a:ext>
                  </a:extLst>
                </a:gridCol>
                <a:gridCol w="1535365">
                  <a:extLst>
                    <a:ext uri="{9D8B030D-6E8A-4147-A177-3AD203B41FA5}">
                      <a16:colId xmlns:a16="http://schemas.microsoft.com/office/drawing/2014/main" val="579617986"/>
                    </a:ext>
                  </a:extLst>
                </a:gridCol>
                <a:gridCol w="1535365">
                  <a:extLst>
                    <a:ext uri="{9D8B030D-6E8A-4147-A177-3AD203B41FA5}">
                      <a16:colId xmlns:a16="http://schemas.microsoft.com/office/drawing/2014/main" val="2390214705"/>
                    </a:ext>
                  </a:extLst>
                </a:gridCol>
                <a:gridCol w="1535365">
                  <a:extLst>
                    <a:ext uri="{9D8B030D-6E8A-4147-A177-3AD203B41FA5}">
                      <a16:colId xmlns:a16="http://schemas.microsoft.com/office/drawing/2014/main" val="248590189"/>
                    </a:ext>
                  </a:extLst>
                </a:gridCol>
                <a:gridCol w="1535365">
                  <a:extLst>
                    <a:ext uri="{9D8B030D-6E8A-4147-A177-3AD203B41FA5}">
                      <a16:colId xmlns:a16="http://schemas.microsoft.com/office/drawing/2014/main" val="958909617"/>
                    </a:ext>
                  </a:extLst>
                </a:gridCol>
              </a:tblGrid>
              <a:tr h="400051">
                <a:tc>
                  <a:txBody>
                    <a:bodyPr/>
                    <a:lstStyle/>
                    <a:p>
                      <a:pPr algn="ctr"/>
                      <a:r>
                        <a:rPr lang="en-US" altLang="en-US" sz="1800" b="1" dirty="0">
                          <a:latin typeface="+mn-lt"/>
                        </a:rPr>
                        <a:t>Predictor</a:t>
                      </a:r>
                      <a:endParaRPr lang="en-US" b="1" dirty="0">
                        <a:latin typeface="+mn-lt"/>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Coef</a:t>
                      </a:r>
                      <a:endParaRPr lang="en-US" b="1" dirty="0">
                        <a:latin typeface="+mn-lt"/>
                      </a:endParaRPr>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SE Coef</a:t>
                      </a:r>
                      <a:endParaRPr lang="en-US" b="1" dirty="0">
                        <a:latin typeface="+mn-lt"/>
                      </a:endParaRPr>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T</a:t>
                      </a:r>
                      <a:endParaRPr lang="en-US" b="1" dirty="0">
                        <a:latin typeface="+mn-lt"/>
                      </a:endParaRPr>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P</a:t>
                      </a:r>
                      <a:endParaRPr lang="en-US" b="1" dirty="0">
                        <a:latin typeface="+mn-lt"/>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26945699"/>
                  </a:ext>
                </a:extLst>
              </a:tr>
              <a:tr h="400051">
                <a:tc>
                  <a:txBody>
                    <a:bodyPr/>
                    <a:lstStyle/>
                    <a:p>
                      <a:pPr algn="ctr"/>
                      <a:r>
                        <a:rPr lang="en-US" altLang="en-US" sz="1800" dirty="0">
                          <a:latin typeface="+mn-lt"/>
                        </a:rPr>
                        <a:t>Constant</a:t>
                      </a:r>
                      <a:endParaRPr lang="en-US" dirty="0">
                        <a:latin typeface="+mn-lt"/>
                      </a:endParaRPr>
                    </a:p>
                  </a:txBody>
                  <a:tcPr>
                    <a:lnL w="12700" cap="flat" cmpd="sng" algn="ctr">
                      <a:solidFill>
                        <a:schemeClr val="tx1"/>
                      </a:solidFill>
                      <a:prstDash val="solid"/>
                      <a:round/>
                      <a:headEnd type="none" w="med" len="med"/>
                      <a:tailEnd type="none" w="med" len="med"/>
                    </a:lnL>
                  </a:tcPr>
                </a:tc>
                <a:tc>
                  <a:txBody>
                    <a:bodyPr/>
                    <a:lstStyle/>
                    <a:p>
                      <a:pPr algn="ctr"/>
                      <a:r>
                        <a:rPr lang="en-US" altLang="en-US" sz="1800" dirty="0">
                          <a:latin typeface="+mn-lt"/>
                        </a:rPr>
                        <a:t>71.65</a:t>
                      </a:r>
                      <a:endParaRPr lang="en-US" dirty="0">
                        <a:latin typeface="+mn-lt"/>
                      </a:endParaRPr>
                    </a:p>
                  </a:txBody>
                  <a:tcPr/>
                </a:tc>
                <a:tc>
                  <a:txBody>
                    <a:bodyPr/>
                    <a:lstStyle/>
                    <a:p>
                      <a:pPr algn="ctr"/>
                      <a:r>
                        <a:rPr lang="en-US" altLang="en-US" sz="1800" dirty="0">
                          <a:latin typeface="+mn-lt"/>
                        </a:rPr>
                        <a:t>14.14</a:t>
                      </a:r>
                      <a:endParaRPr lang="en-US" dirty="0">
                        <a:latin typeface="+mn-lt"/>
                      </a:endParaRPr>
                    </a:p>
                  </a:txBody>
                  <a:tcPr/>
                </a:tc>
                <a:tc>
                  <a:txBody>
                    <a:bodyPr/>
                    <a:lstStyle/>
                    <a:p>
                      <a:pPr algn="ctr"/>
                      <a:r>
                        <a:rPr lang="en-US" altLang="en-US" sz="1800" dirty="0">
                          <a:latin typeface="+mn-lt"/>
                        </a:rPr>
                        <a:t>5.07</a:t>
                      </a:r>
                      <a:endParaRPr lang="en-US" dirty="0">
                        <a:latin typeface="+mn-lt"/>
                      </a:endParaRPr>
                    </a:p>
                  </a:txBody>
                  <a:tcPr/>
                </a:tc>
                <a:tc>
                  <a:txBody>
                    <a:bodyPr/>
                    <a:lstStyle/>
                    <a:p>
                      <a:pPr algn="ctr"/>
                      <a:r>
                        <a:rPr lang="en-US" altLang="en-US" sz="1800" dirty="0">
                          <a:latin typeface="+mn-lt"/>
                        </a:rPr>
                        <a:t>0.001</a:t>
                      </a:r>
                      <a:endParaRPr lang="en-US" dirty="0">
                        <a:latin typeface="+mn-lt"/>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39525108"/>
                  </a:ext>
                </a:extLst>
              </a:tr>
              <a:tr h="400051">
                <a:tc>
                  <a:txBody>
                    <a:bodyPr/>
                    <a:lstStyle/>
                    <a:p>
                      <a:pPr algn="ctr"/>
                      <a:r>
                        <a:rPr lang="en-US" altLang="en-US" sz="1800" b="1" dirty="0">
                          <a:latin typeface="+mn-lt"/>
                        </a:rPr>
                        <a:t>x1</a:t>
                      </a:r>
                      <a:endParaRPr lang="en-US" b="1" dirty="0">
                        <a:latin typeface="+mn-lt"/>
                      </a:endParaRPr>
                    </a:p>
                  </a:txBody>
                  <a:tcPr>
                    <a:lnL w="12700" cap="flat" cmpd="sng" algn="ctr">
                      <a:solidFill>
                        <a:schemeClr val="tx1"/>
                      </a:solidFill>
                      <a:prstDash val="solid"/>
                      <a:round/>
                      <a:headEnd type="none" w="med" len="med"/>
                      <a:tailEnd type="none" w="med" len="med"/>
                    </a:lnL>
                  </a:tcPr>
                </a:tc>
                <a:tc>
                  <a:txBody>
                    <a:bodyPr/>
                    <a:lstStyle/>
                    <a:p>
                      <a:pPr algn="ctr"/>
                      <a:r>
                        <a:rPr lang="en-US" altLang="en-US" sz="1800" dirty="0">
                          <a:latin typeface="+mn-lt"/>
                        </a:rPr>
                        <a:t>1.4519</a:t>
                      </a:r>
                      <a:endParaRPr lang="en-US" dirty="0">
                        <a:latin typeface="+mn-lt"/>
                      </a:endParaRPr>
                    </a:p>
                  </a:txBody>
                  <a:tcPr/>
                </a:tc>
                <a:tc>
                  <a:txBody>
                    <a:bodyPr/>
                    <a:lstStyle/>
                    <a:p>
                      <a:pPr algn="ctr"/>
                      <a:r>
                        <a:rPr lang="en-US" altLang="en-US" sz="1800" dirty="0">
                          <a:latin typeface="+mn-lt"/>
                        </a:rPr>
                        <a:t>0.1170</a:t>
                      </a:r>
                      <a:endParaRPr lang="en-US" dirty="0">
                        <a:latin typeface="+mn-lt"/>
                      </a:endParaRPr>
                    </a:p>
                  </a:txBody>
                  <a:tcPr/>
                </a:tc>
                <a:tc>
                  <a:txBody>
                    <a:bodyPr/>
                    <a:lstStyle/>
                    <a:p>
                      <a:pPr algn="ctr"/>
                      <a:r>
                        <a:rPr lang="en-US" altLang="en-US" sz="1800" dirty="0">
                          <a:latin typeface="+mn-lt"/>
                        </a:rPr>
                        <a:t>12.41</a:t>
                      </a:r>
                      <a:endParaRPr lang="en-US" dirty="0">
                        <a:latin typeface="+mn-lt"/>
                      </a:endParaRPr>
                    </a:p>
                  </a:txBody>
                  <a:tcPr/>
                </a:tc>
                <a:tc>
                  <a:txBody>
                    <a:bodyPr/>
                    <a:lstStyle/>
                    <a:p>
                      <a:pPr algn="ctr"/>
                      <a:r>
                        <a:rPr lang="en-US" altLang="en-US" sz="1800" dirty="0">
                          <a:latin typeface="+mn-lt"/>
                        </a:rPr>
                        <a:t>0.000</a:t>
                      </a:r>
                      <a:endParaRPr lang="en-US" dirty="0">
                        <a:latin typeface="+mn-lt"/>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50076975"/>
                  </a:ext>
                </a:extLst>
              </a:tr>
              <a:tr h="400051">
                <a:tc>
                  <a:txBody>
                    <a:bodyPr/>
                    <a:lstStyle/>
                    <a:p>
                      <a:pPr algn="ctr"/>
                      <a:r>
                        <a:rPr lang="en-US" altLang="en-US" sz="1800" b="1" dirty="0">
                          <a:latin typeface="+mn-lt"/>
                        </a:rPr>
                        <a:t>x2</a:t>
                      </a:r>
                      <a:endParaRPr lang="en-US" b="1" dirty="0">
                        <a:latin typeface="+mn-lt"/>
                      </a:endParaRPr>
                    </a:p>
                  </a:txBody>
                  <a:tcPr>
                    <a:lnL w="12700" cap="flat" cmpd="sng" algn="ctr">
                      <a:solidFill>
                        <a:schemeClr val="tx1"/>
                      </a:solidFill>
                      <a:prstDash val="solid"/>
                      <a:round/>
                      <a:headEnd type="none" w="med" len="med"/>
                      <a:tailEnd type="none" w="med" len="med"/>
                    </a:lnL>
                  </a:tcPr>
                </a:tc>
                <a:tc>
                  <a:txBody>
                    <a:bodyPr/>
                    <a:lstStyle/>
                    <a:p>
                      <a:pPr algn="ctr"/>
                      <a:r>
                        <a:rPr lang="en-US" altLang="en-US" sz="1800" dirty="0">
                          <a:latin typeface="+mn-lt"/>
                        </a:rPr>
                        <a:t>0.4161</a:t>
                      </a:r>
                      <a:endParaRPr lang="en-US" dirty="0">
                        <a:latin typeface="+mn-lt"/>
                      </a:endParaRPr>
                    </a:p>
                  </a:txBody>
                  <a:tcPr/>
                </a:tc>
                <a:tc>
                  <a:txBody>
                    <a:bodyPr/>
                    <a:lstStyle/>
                    <a:p>
                      <a:pPr algn="ctr"/>
                      <a:r>
                        <a:rPr lang="en-US" altLang="en-US" sz="1800" dirty="0">
                          <a:latin typeface="+mn-lt"/>
                        </a:rPr>
                        <a:t>0.1856</a:t>
                      </a:r>
                      <a:endParaRPr lang="en-US" dirty="0">
                        <a:latin typeface="+mn-lt"/>
                      </a:endParaRPr>
                    </a:p>
                  </a:txBody>
                  <a:tcPr/>
                </a:tc>
                <a:tc>
                  <a:txBody>
                    <a:bodyPr/>
                    <a:lstStyle/>
                    <a:p>
                      <a:pPr algn="ctr"/>
                      <a:r>
                        <a:rPr lang="en-US" altLang="en-US" sz="1800" dirty="0">
                          <a:latin typeface="+mn-lt"/>
                        </a:rPr>
                        <a:t>2.24</a:t>
                      </a:r>
                      <a:endParaRPr lang="en-US" dirty="0">
                        <a:latin typeface="+mn-lt"/>
                      </a:endParaRPr>
                    </a:p>
                  </a:txBody>
                  <a:tcPr/>
                </a:tc>
                <a:tc>
                  <a:txBody>
                    <a:bodyPr/>
                    <a:lstStyle/>
                    <a:p>
                      <a:pPr algn="ctr"/>
                      <a:r>
                        <a:rPr lang="en-US" altLang="en-US" sz="1800" dirty="0">
                          <a:latin typeface="+mn-lt"/>
                        </a:rPr>
                        <a:t>0.052</a:t>
                      </a:r>
                      <a:endParaRPr lang="en-US" dirty="0">
                        <a:latin typeface="+mn-lt"/>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34730862"/>
                  </a:ext>
                </a:extLst>
              </a:tr>
              <a:tr h="400051">
                <a:tc>
                  <a:txBody>
                    <a:bodyPr/>
                    <a:lstStyle/>
                    <a:p>
                      <a:pPr algn="ctr"/>
                      <a:r>
                        <a:rPr lang="en-US" altLang="en-US" sz="1800" b="1" dirty="0">
                          <a:latin typeface="+mn-lt"/>
                        </a:rPr>
                        <a:t>x4</a:t>
                      </a:r>
                      <a:endParaRPr lang="en-US" b="1" dirty="0">
                        <a:latin typeface="+mn-lt"/>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altLang="en-US" sz="1800" dirty="0">
                          <a:latin typeface="+mn-lt"/>
                        </a:rPr>
                        <a:t>−0.2365</a:t>
                      </a:r>
                      <a:endParaRPr lang="en-US" dirty="0">
                        <a:latin typeface="+mn-lt"/>
                      </a:endParaRPr>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latin typeface="+mn-lt"/>
                        </a:rPr>
                        <a:t>0.1733</a:t>
                      </a:r>
                      <a:endParaRPr lang="en-US" dirty="0">
                        <a:latin typeface="+mn-lt"/>
                      </a:endParaRPr>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latin typeface="+mn-lt"/>
                        </a:rPr>
                        <a:t>−1.37</a:t>
                      </a:r>
                      <a:endParaRPr lang="en-US" dirty="0">
                        <a:latin typeface="+mn-lt"/>
                      </a:endParaRPr>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latin typeface="+mn-lt"/>
                        </a:rPr>
                        <a:t>0.205</a:t>
                      </a:r>
                      <a:endParaRPr lang="en-US" dirty="0">
                        <a:latin typeface="+mn-lt"/>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9110455"/>
                  </a:ext>
                </a:extLst>
              </a:tr>
            </a:tbl>
          </a:graphicData>
        </a:graphic>
      </p:graphicFrame>
      <p:grpSp>
        <p:nvGrpSpPr>
          <p:cNvPr id="17" name="Group 16">
            <a:extLst>
              <a:ext uri="{FF2B5EF4-FFF2-40B4-BE49-F238E27FC236}">
                <a16:creationId xmlns:a16="http://schemas.microsoft.com/office/drawing/2014/main" id="{F5C28865-A12C-4223-8D55-2F02205E9029}"/>
              </a:ext>
            </a:extLst>
          </p:cNvPr>
          <p:cNvGrpSpPr/>
          <p:nvPr/>
        </p:nvGrpSpPr>
        <p:grpSpPr>
          <a:xfrm>
            <a:off x="9893300" y="2540000"/>
            <a:ext cx="304800" cy="304800"/>
            <a:chOff x="8610600" y="2362200"/>
            <a:chExt cx="304800" cy="304800"/>
          </a:xfrm>
        </p:grpSpPr>
        <p:cxnSp>
          <p:nvCxnSpPr>
            <p:cNvPr id="18" name="Straight Connector 17">
              <a:extLst>
                <a:ext uri="{FF2B5EF4-FFF2-40B4-BE49-F238E27FC236}">
                  <a16:creationId xmlns:a16="http://schemas.microsoft.com/office/drawing/2014/main" id="{A95C8B85-CDB7-4082-AFCB-638F80BDBB86}"/>
                </a:ext>
              </a:extLst>
            </p:cNvPr>
            <p:cNvCxnSpPr/>
            <p:nvPr/>
          </p:nvCxnSpPr>
          <p:spPr>
            <a:xfrm>
              <a:off x="8610600" y="2362200"/>
              <a:ext cx="304800" cy="304800"/>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19" name="Straight Connector 18">
              <a:extLst>
                <a:ext uri="{FF2B5EF4-FFF2-40B4-BE49-F238E27FC236}">
                  <a16:creationId xmlns:a16="http://schemas.microsoft.com/office/drawing/2014/main" id="{66D54FDB-713F-4C42-97E7-8EB901D01F8E}"/>
                </a:ext>
              </a:extLst>
            </p:cNvPr>
            <p:cNvCxnSpPr/>
            <p:nvPr/>
          </p:nvCxnSpPr>
          <p:spPr>
            <a:xfrm flipH="1">
              <a:off x="8610600" y="2362200"/>
              <a:ext cx="304800" cy="304800"/>
            </a:xfrm>
            <a:prstGeom prst="line">
              <a:avLst/>
            </a:prstGeom>
            <a:ln w="19050"/>
          </p:spPr>
          <p:style>
            <a:lnRef idx="1">
              <a:schemeClr val="accent6"/>
            </a:lnRef>
            <a:fillRef idx="0">
              <a:schemeClr val="accent6"/>
            </a:fillRef>
            <a:effectRef idx="0">
              <a:schemeClr val="accent6"/>
            </a:effectRef>
            <a:fontRef idx="minor">
              <a:schemeClr val="tx1"/>
            </a:fontRef>
          </p:style>
        </p:cxnSp>
      </p:grpSp>
      <p:graphicFrame>
        <p:nvGraphicFramePr>
          <p:cNvPr id="20" name="Table 19"/>
          <p:cNvGraphicFramePr>
            <a:graphicFrameLocks noGrp="1"/>
          </p:cNvGraphicFramePr>
          <p:nvPr>
            <p:extLst>
              <p:ext uri="{D42A27DB-BD31-4B8C-83A1-F6EECF244321}">
                <p14:modId xmlns:p14="http://schemas.microsoft.com/office/powerpoint/2010/main" val="1963011010"/>
              </p:ext>
            </p:extLst>
          </p:nvPr>
        </p:nvGraphicFramePr>
        <p:xfrm>
          <a:off x="2076772" y="3329251"/>
          <a:ext cx="7676825" cy="2000255"/>
        </p:xfrm>
        <a:graphic>
          <a:graphicData uri="http://schemas.openxmlformats.org/drawingml/2006/table">
            <a:tbl>
              <a:tblPr bandRow="1">
                <a:tableStyleId>{2D5ABB26-0587-4C30-8999-92F81FD0307C}</a:tableStyleId>
              </a:tblPr>
              <a:tblGrid>
                <a:gridCol w="1535365">
                  <a:extLst>
                    <a:ext uri="{9D8B030D-6E8A-4147-A177-3AD203B41FA5}">
                      <a16:colId xmlns:a16="http://schemas.microsoft.com/office/drawing/2014/main" val="202623096"/>
                    </a:ext>
                  </a:extLst>
                </a:gridCol>
                <a:gridCol w="1535365">
                  <a:extLst>
                    <a:ext uri="{9D8B030D-6E8A-4147-A177-3AD203B41FA5}">
                      <a16:colId xmlns:a16="http://schemas.microsoft.com/office/drawing/2014/main" val="579617986"/>
                    </a:ext>
                  </a:extLst>
                </a:gridCol>
                <a:gridCol w="1535365">
                  <a:extLst>
                    <a:ext uri="{9D8B030D-6E8A-4147-A177-3AD203B41FA5}">
                      <a16:colId xmlns:a16="http://schemas.microsoft.com/office/drawing/2014/main" val="2390214705"/>
                    </a:ext>
                  </a:extLst>
                </a:gridCol>
                <a:gridCol w="1535365">
                  <a:extLst>
                    <a:ext uri="{9D8B030D-6E8A-4147-A177-3AD203B41FA5}">
                      <a16:colId xmlns:a16="http://schemas.microsoft.com/office/drawing/2014/main" val="248590189"/>
                    </a:ext>
                  </a:extLst>
                </a:gridCol>
                <a:gridCol w="1535365">
                  <a:extLst>
                    <a:ext uri="{9D8B030D-6E8A-4147-A177-3AD203B41FA5}">
                      <a16:colId xmlns:a16="http://schemas.microsoft.com/office/drawing/2014/main" val="958909617"/>
                    </a:ext>
                  </a:extLst>
                </a:gridCol>
              </a:tblGrid>
              <a:tr h="400051">
                <a:tc>
                  <a:txBody>
                    <a:bodyPr/>
                    <a:lstStyle/>
                    <a:p>
                      <a:pPr algn="ctr"/>
                      <a:r>
                        <a:rPr lang="en-US" altLang="en-US" sz="1800" b="1" dirty="0">
                          <a:latin typeface="+mn-lt"/>
                        </a:rPr>
                        <a:t>Predictor</a:t>
                      </a:r>
                      <a:endParaRPr lang="en-US" b="1" dirty="0">
                        <a:latin typeface="+mn-lt"/>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Coef</a:t>
                      </a:r>
                      <a:endParaRPr lang="en-US" b="1" dirty="0">
                        <a:latin typeface="+mn-lt"/>
                      </a:endParaRPr>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SE Coef</a:t>
                      </a:r>
                      <a:endParaRPr lang="en-US" b="1" dirty="0">
                        <a:latin typeface="+mn-lt"/>
                      </a:endParaRPr>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T</a:t>
                      </a:r>
                      <a:endParaRPr lang="en-US" b="1" dirty="0">
                        <a:latin typeface="+mn-lt"/>
                      </a:endParaRPr>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P</a:t>
                      </a:r>
                      <a:endParaRPr lang="en-US" b="1" dirty="0">
                        <a:latin typeface="+mn-lt"/>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26945699"/>
                  </a:ext>
                </a:extLst>
              </a:tr>
              <a:tr h="400051">
                <a:tc>
                  <a:txBody>
                    <a:bodyPr/>
                    <a:lstStyle/>
                    <a:p>
                      <a:pPr algn="ctr"/>
                      <a:r>
                        <a:rPr lang="en-US" altLang="en-US" sz="1800" dirty="0">
                          <a:latin typeface="+mn-lt"/>
                        </a:rPr>
                        <a:t>Constant</a:t>
                      </a:r>
                      <a:endParaRPr lang="en-US" dirty="0">
                        <a:latin typeface="+mn-lt"/>
                      </a:endParaRPr>
                    </a:p>
                  </a:txBody>
                  <a:tcPr>
                    <a:lnL w="12700" cap="flat" cmpd="sng" algn="ctr">
                      <a:solidFill>
                        <a:schemeClr val="tx1"/>
                      </a:solidFill>
                      <a:prstDash val="solid"/>
                      <a:round/>
                      <a:headEnd type="none" w="med" len="med"/>
                      <a:tailEnd type="none" w="med" len="med"/>
                    </a:lnL>
                  </a:tcPr>
                </a:tc>
                <a:tc>
                  <a:txBody>
                    <a:bodyPr/>
                    <a:lstStyle/>
                    <a:p>
                      <a:pPr algn="ctr"/>
                      <a:r>
                        <a:rPr lang="en-US" altLang="en-US" sz="1800" dirty="0">
                          <a:latin typeface="+mn-lt"/>
                        </a:rPr>
                        <a:t>48.194</a:t>
                      </a:r>
                      <a:endParaRPr lang="en-US" dirty="0">
                        <a:latin typeface="+mn-lt"/>
                      </a:endParaRPr>
                    </a:p>
                  </a:txBody>
                  <a:tcPr/>
                </a:tc>
                <a:tc>
                  <a:txBody>
                    <a:bodyPr/>
                    <a:lstStyle/>
                    <a:p>
                      <a:pPr algn="ctr"/>
                      <a:r>
                        <a:rPr lang="en-US" altLang="en-US" sz="1800" dirty="0">
                          <a:latin typeface="+mn-lt"/>
                        </a:rPr>
                        <a:t>3.913</a:t>
                      </a:r>
                      <a:endParaRPr lang="en-US" dirty="0">
                        <a:latin typeface="+mn-lt"/>
                      </a:endParaRPr>
                    </a:p>
                  </a:txBody>
                  <a:tcPr/>
                </a:tc>
                <a:tc>
                  <a:txBody>
                    <a:bodyPr/>
                    <a:lstStyle/>
                    <a:p>
                      <a:pPr algn="ctr"/>
                      <a:r>
                        <a:rPr lang="en-US" altLang="en-US" sz="1800" dirty="0">
                          <a:latin typeface="+mn-lt"/>
                        </a:rPr>
                        <a:t>12.32</a:t>
                      </a:r>
                      <a:endParaRPr lang="en-US" dirty="0">
                        <a:latin typeface="+mn-lt"/>
                      </a:endParaRPr>
                    </a:p>
                  </a:txBody>
                  <a:tcPr/>
                </a:tc>
                <a:tc>
                  <a:txBody>
                    <a:bodyPr/>
                    <a:lstStyle/>
                    <a:p>
                      <a:pPr algn="ctr"/>
                      <a:r>
                        <a:rPr lang="en-US" altLang="en-US" sz="1800" dirty="0">
                          <a:latin typeface="+mn-lt"/>
                        </a:rPr>
                        <a:t>0.000</a:t>
                      </a:r>
                      <a:endParaRPr lang="en-US" dirty="0">
                        <a:latin typeface="+mn-lt"/>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39525108"/>
                  </a:ext>
                </a:extLst>
              </a:tr>
              <a:tr h="400051">
                <a:tc>
                  <a:txBody>
                    <a:bodyPr/>
                    <a:lstStyle/>
                    <a:p>
                      <a:pPr algn="ctr"/>
                      <a:r>
                        <a:rPr lang="en-US" altLang="en-US" sz="1800" b="1" dirty="0">
                          <a:latin typeface="+mn-lt"/>
                        </a:rPr>
                        <a:t>x1</a:t>
                      </a:r>
                      <a:endParaRPr lang="en-US" b="1" dirty="0">
                        <a:latin typeface="+mn-lt"/>
                      </a:endParaRPr>
                    </a:p>
                  </a:txBody>
                  <a:tcPr>
                    <a:lnL w="12700" cap="flat" cmpd="sng" algn="ctr">
                      <a:solidFill>
                        <a:schemeClr val="tx1"/>
                      </a:solidFill>
                      <a:prstDash val="solid"/>
                      <a:round/>
                      <a:headEnd type="none" w="med" len="med"/>
                      <a:tailEnd type="none" w="med" len="med"/>
                    </a:lnL>
                  </a:tcPr>
                </a:tc>
                <a:tc>
                  <a:txBody>
                    <a:bodyPr/>
                    <a:lstStyle/>
                    <a:p>
                      <a:pPr algn="ctr"/>
                      <a:r>
                        <a:rPr lang="en-US" altLang="en-US" sz="1800" dirty="0">
                          <a:latin typeface="+mn-lt"/>
                        </a:rPr>
                        <a:t>1.6959</a:t>
                      </a:r>
                      <a:endParaRPr lang="en-US" dirty="0">
                        <a:latin typeface="+mn-lt"/>
                      </a:endParaRPr>
                    </a:p>
                  </a:txBody>
                  <a:tcPr/>
                </a:tc>
                <a:tc>
                  <a:txBody>
                    <a:bodyPr/>
                    <a:lstStyle/>
                    <a:p>
                      <a:pPr algn="ctr"/>
                      <a:r>
                        <a:rPr lang="en-US" altLang="en-US" sz="1800" dirty="0">
                          <a:latin typeface="+mn-lt"/>
                        </a:rPr>
                        <a:t>0.2046</a:t>
                      </a:r>
                      <a:endParaRPr lang="en-US" dirty="0">
                        <a:latin typeface="+mn-lt"/>
                      </a:endParaRPr>
                    </a:p>
                  </a:txBody>
                  <a:tcPr/>
                </a:tc>
                <a:tc>
                  <a:txBody>
                    <a:bodyPr/>
                    <a:lstStyle/>
                    <a:p>
                      <a:pPr algn="ctr"/>
                      <a:r>
                        <a:rPr lang="en-US" altLang="en-US" sz="1800" dirty="0">
                          <a:latin typeface="+mn-lt"/>
                        </a:rPr>
                        <a:t>8.29</a:t>
                      </a:r>
                      <a:endParaRPr lang="en-US" dirty="0">
                        <a:latin typeface="+mn-lt"/>
                      </a:endParaRPr>
                    </a:p>
                  </a:txBody>
                  <a:tcPr/>
                </a:tc>
                <a:tc>
                  <a:txBody>
                    <a:bodyPr/>
                    <a:lstStyle/>
                    <a:p>
                      <a:pPr algn="ctr"/>
                      <a:r>
                        <a:rPr lang="en-US" altLang="en-US" sz="1800" dirty="0">
                          <a:latin typeface="+mn-lt"/>
                        </a:rPr>
                        <a:t>0.000</a:t>
                      </a:r>
                      <a:endParaRPr lang="en-US" dirty="0">
                        <a:latin typeface="+mn-lt"/>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50076975"/>
                  </a:ext>
                </a:extLst>
              </a:tr>
              <a:tr h="400051">
                <a:tc>
                  <a:txBody>
                    <a:bodyPr/>
                    <a:lstStyle/>
                    <a:p>
                      <a:pPr algn="ctr"/>
                      <a:r>
                        <a:rPr lang="en-US" altLang="en-US" sz="1800" b="1" dirty="0">
                          <a:latin typeface="+mn-lt"/>
                        </a:rPr>
                        <a:t>x2</a:t>
                      </a:r>
                      <a:endParaRPr lang="en-US" b="1" dirty="0">
                        <a:latin typeface="+mn-lt"/>
                      </a:endParaRPr>
                    </a:p>
                  </a:txBody>
                  <a:tcPr>
                    <a:lnL w="12700" cap="flat" cmpd="sng" algn="ctr">
                      <a:solidFill>
                        <a:schemeClr val="tx1"/>
                      </a:solidFill>
                      <a:prstDash val="solid"/>
                      <a:round/>
                      <a:headEnd type="none" w="med" len="med"/>
                      <a:tailEnd type="none" w="med" len="med"/>
                    </a:lnL>
                  </a:tcPr>
                </a:tc>
                <a:tc>
                  <a:txBody>
                    <a:bodyPr/>
                    <a:lstStyle/>
                    <a:p>
                      <a:pPr algn="ctr"/>
                      <a:r>
                        <a:rPr lang="en-US" altLang="en-US" sz="1800" dirty="0">
                          <a:latin typeface="+mn-lt"/>
                        </a:rPr>
                        <a:t>0.65691</a:t>
                      </a:r>
                      <a:endParaRPr lang="en-US" dirty="0">
                        <a:latin typeface="+mn-lt"/>
                      </a:endParaRPr>
                    </a:p>
                  </a:txBody>
                  <a:tcPr/>
                </a:tc>
                <a:tc>
                  <a:txBody>
                    <a:bodyPr/>
                    <a:lstStyle/>
                    <a:p>
                      <a:pPr algn="ctr"/>
                      <a:r>
                        <a:rPr lang="en-US" altLang="en-US" sz="1800" dirty="0">
                          <a:latin typeface="+mn-lt"/>
                        </a:rPr>
                        <a:t>0.04423</a:t>
                      </a:r>
                      <a:endParaRPr lang="en-US" dirty="0">
                        <a:latin typeface="+mn-lt"/>
                      </a:endParaRPr>
                    </a:p>
                  </a:txBody>
                  <a:tcPr/>
                </a:tc>
                <a:tc>
                  <a:txBody>
                    <a:bodyPr/>
                    <a:lstStyle/>
                    <a:p>
                      <a:pPr algn="ctr"/>
                      <a:r>
                        <a:rPr lang="en-US" altLang="en-US" sz="1800" dirty="0">
                          <a:latin typeface="+mn-lt"/>
                        </a:rPr>
                        <a:t>14.85</a:t>
                      </a:r>
                      <a:endParaRPr lang="en-US" dirty="0">
                        <a:latin typeface="+mn-lt"/>
                      </a:endParaRPr>
                    </a:p>
                  </a:txBody>
                  <a:tcPr/>
                </a:tc>
                <a:tc>
                  <a:txBody>
                    <a:bodyPr/>
                    <a:lstStyle/>
                    <a:p>
                      <a:pPr algn="ctr"/>
                      <a:r>
                        <a:rPr lang="en-US" altLang="en-US" sz="1800" dirty="0">
                          <a:latin typeface="+mn-lt"/>
                        </a:rPr>
                        <a:t>0.000</a:t>
                      </a:r>
                      <a:endParaRPr lang="en-US" dirty="0">
                        <a:latin typeface="+mn-lt"/>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34730862"/>
                  </a:ext>
                </a:extLst>
              </a:tr>
              <a:tr h="400051">
                <a:tc>
                  <a:txBody>
                    <a:bodyPr/>
                    <a:lstStyle/>
                    <a:p>
                      <a:pPr algn="ctr"/>
                      <a:r>
                        <a:rPr lang="en-US" altLang="en-US" sz="1800" b="1" dirty="0">
                          <a:latin typeface="+mn-lt"/>
                        </a:rPr>
                        <a:t>x3</a:t>
                      </a:r>
                      <a:endParaRPr lang="en-US" b="1" dirty="0">
                        <a:latin typeface="+mn-lt"/>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altLang="en-US" sz="1800" dirty="0">
                          <a:latin typeface="+mn-lt"/>
                        </a:rPr>
                        <a:t>0.2500</a:t>
                      </a:r>
                      <a:endParaRPr lang="en-US" dirty="0">
                        <a:latin typeface="+mn-lt"/>
                      </a:endParaRPr>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latin typeface="+mn-lt"/>
                        </a:rPr>
                        <a:t>0.1847</a:t>
                      </a:r>
                      <a:endParaRPr lang="en-US" dirty="0">
                        <a:latin typeface="+mn-lt"/>
                      </a:endParaRPr>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latin typeface="+mn-lt"/>
                        </a:rPr>
                        <a:t>1.35</a:t>
                      </a:r>
                      <a:endParaRPr lang="en-US" dirty="0">
                        <a:latin typeface="+mn-lt"/>
                      </a:endParaRPr>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latin typeface="+mn-lt"/>
                        </a:rPr>
                        <a:t>0.209</a:t>
                      </a:r>
                      <a:endParaRPr lang="en-US" dirty="0">
                        <a:latin typeface="+mn-lt"/>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9110455"/>
                  </a:ext>
                </a:extLst>
              </a:tr>
            </a:tbl>
          </a:graphicData>
        </a:graphic>
      </p:graphicFrame>
      <p:grpSp>
        <p:nvGrpSpPr>
          <p:cNvPr id="21" name="Group 20">
            <a:extLst>
              <a:ext uri="{FF2B5EF4-FFF2-40B4-BE49-F238E27FC236}">
                <a16:creationId xmlns:a16="http://schemas.microsoft.com/office/drawing/2014/main" id="{F5C28865-A12C-4223-8D55-2F02205E9029}"/>
              </a:ext>
            </a:extLst>
          </p:cNvPr>
          <p:cNvGrpSpPr/>
          <p:nvPr/>
        </p:nvGrpSpPr>
        <p:grpSpPr>
          <a:xfrm>
            <a:off x="9893300" y="4948506"/>
            <a:ext cx="304800" cy="304800"/>
            <a:chOff x="8610600" y="2362200"/>
            <a:chExt cx="304800" cy="304800"/>
          </a:xfrm>
        </p:grpSpPr>
        <p:cxnSp>
          <p:nvCxnSpPr>
            <p:cNvPr id="22" name="Straight Connector 21">
              <a:extLst>
                <a:ext uri="{FF2B5EF4-FFF2-40B4-BE49-F238E27FC236}">
                  <a16:creationId xmlns:a16="http://schemas.microsoft.com/office/drawing/2014/main" id="{A95C8B85-CDB7-4082-AFCB-638F80BDBB86}"/>
                </a:ext>
              </a:extLst>
            </p:cNvPr>
            <p:cNvCxnSpPr/>
            <p:nvPr/>
          </p:nvCxnSpPr>
          <p:spPr>
            <a:xfrm>
              <a:off x="8610600" y="2362200"/>
              <a:ext cx="304800" cy="304800"/>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23" name="Straight Connector 22">
              <a:extLst>
                <a:ext uri="{FF2B5EF4-FFF2-40B4-BE49-F238E27FC236}">
                  <a16:creationId xmlns:a16="http://schemas.microsoft.com/office/drawing/2014/main" id="{66D54FDB-713F-4C42-97E7-8EB901D01F8E}"/>
                </a:ext>
              </a:extLst>
            </p:cNvPr>
            <p:cNvCxnSpPr/>
            <p:nvPr/>
          </p:nvCxnSpPr>
          <p:spPr>
            <a:xfrm flipH="1">
              <a:off x="8610600" y="2362200"/>
              <a:ext cx="304800" cy="304800"/>
            </a:xfrm>
            <a:prstGeom prst="line">
              <a:avLst/>
            </a:prstGeom>
            <a:ln w="19050"/>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3777254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851600079"/>
              </p:ext>
            </p:extLst>
          </p:nvPr>
        </p:nvGraphicFramePr>
        <p:xfrm>
          <a:off x="2076772" y="914399"/>
          <a:ext cx="7676825" cy="1600204"/>
        </p:xfrm>
        <a:graphic>
          <a:graphicData uri="http://schemas.openxmlformats.org/drawingml/2006/table">
            <a:tbl>
              <a:tblPr bandRow="1">
                <a:tableStyleId>{2D5ABB26-0587-4C30-8999-92F81FD0307C}</a:tableStyleId>
              </a:tblPr>
              <a:tblGrid>
                <a:gridCol w="1535365">
                  <a:extLst>
                    <a:ext uri="{9D8B030D-6E8A-4147-A177-3AD203B41FA5}">
                      <a16:colId xmlns:a16="http://schemas.microsoft.com/office/drawing/2014/main" val="202623096"/>
                    </a:ext>
                  </a:extLst>
                </a:gridCol>
                <a:gridCol w="1535365">
                  <a:extLst>
                    <a:ext uri="{9D8B030D-6E8A-4147-A177-3AD203B41FA5}">
                      <a16:colId xmlns:a16="http://schemas.microsoft.com/office/drawing/2014/main" val="579617986"/>
                    </a:ext>
                  </a:extLst>
                </a:gridCol>
                <a:gridCol w="1535365">
                  <a:extLst>
                    <a:ext uri="{9D8B030D-6E8A-4147-A177-3AD203B41FA5}">
                      <a16:colId xmlns:a16="http://schemas.microsoft.com/office/drawing/2014/main" val="2390214705"/>
                    </a:ext>
                  </a:extLst>
                </a:gridCol>
                <a:gridCol w="1535365">
                  <a:extLst>
                    <a:ext uri="{9D8B030D-6E8A-4147-A177-3AD203B41FA5}">
                      <a16:colId xmlns:a16="http://schemas.microsoft.com/office/drawing/2014/main" val="248590189"/>
                    </a:ext>
                  </a:extLst>
                </a:gridCol>
                <a:gridCol w="1535365">
                  <a:extLst>
                    <a:ext uri="{9D8B030D-6E8A-4147-A177-3AD203B41FA5}">
                      <a16:colId xmlns:a16="http://schemas.microsoft.com/office/drawing/2014/main" val="958909617"/>
                    </a:ext>
                  </a:extLst>
                </a:gridCol>
              </a:tblGrid>
              <a:tr h="400051">
                <a:tc>
                  <a:txBody>
                    <a:bodyPr/>
                    <a:lstStyle/>
                    <a:p>
                      <a:pPr algn="ctr"/>
                      <a:r>
                        <a:rPr lang="en-US" altLang="en-US" sz="1800" b="1" dirty="0">
                          <a:latin typeface="+mn-lt"/>
                        </a:rPr>
                        <a:t>Predictor</a:t>
                      </a:r>
                      <a:endParaRPr lang="en-US" b="1" dirty="0">
                        <a:latin typeface="+mn-lt"/>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Coef</a:t>
                      </a:r>
                      <a:endParaRPr lang="en-US" b="1" dirty="0">
                        <a:latin typeface="+mn-lt"/>
                      </a:endParaRPr>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SE Coef</a:t>
                      </a:r>
                      <a:endParaRPr lang="en-US" b="1" dirty="0">
                        <a:latin typeface="+mn-lt"/>
                      </a:endParaRPr>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T</a:t>
                      </a:r>
                      <a:endParaRPr lang="en-US" b="1" dirty="0">
                        <a:latin typeface="+mn-lt"/>
                      </a:endParaRPr>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P</a:t>
                      </a:r>
                      <a:endParaRPr lang="en-US" b="1" dirty="0">
                        <a:latin typeface="+mn-lt"/>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26945699"/>
                  </a:ext>
                </a:extLst>
              </a:tr>
              <a:tr h="400051">
                <a:tc>
                  <a:txBody>
                    <a:bodyPr/>
                    <a:lstStyle/>
                    <a:p>
                      <a:pPr algn="ctr"/>
                      <a:r>
                        <a:rPr lang="en-US" altLang="en-US" sz="1800" dirty="0">
                          <a:latin typeface="+mn-lt"/>
                        </a:rPr>
                        <a:t>Constant</a:t>
                      </a:r>
                      <a:endParaRPr lang="en-US" dirty="0">
                        <a:latin typeface="+mn-lt"/>
                      </a:endParaRPr>
                    </a:p>
                  </a:txBody>
                  <a:tcPr>
                    <a:lnL w="12700" cap="flat" cmpd="sng" algn="ctr">
                      <a:solidFill>
                        <a:schemeClr val="tx1"/>
                      </a:solidFill>
                      <a:prstDash val="solid"/>
                      <a:round/>
                      <a:headEnd type="none" w="med" len="med"/>
                      <a:tailEnd type="none" w="med" len="med"/>
                    </a:lnL>
                  </a:tcPr>
                </a:tc>
                <a:tc>
                  <a:txBody>
                    <a:bodyPr/>
                    <a:lstStyle/>
                    <a:p>
                      <a:pPr algn="ctr"/>
                      <a:r>
                        <a:rPr lang="en-US" altLang="en-US" sz="1800" dirty="0">
                          <a:latin typeface="+mn-lt"/>
                        </a:rPr>
                        <a:t>52.577</a:t>
                      </a:r>
                      <a:endParaRPr lang="en-US" dirty="0">
                        <a:latin typeface="+mn-lt"/>
                      </a:endParaRPr>
                    </a:p>
                  </a:txBody>
                  <a:tcPr/>
                </a:tc>
                <a:tc>
                  <a:txBody>
                    <a:bodyPr/>
                    <a:lstStyle/>
                    <a:p>
                      <a:pPr algn="ctr"/>
                      <a:r>
                        <a:rPr lang="en-US" altLang="en-US" sz="1800" dirty="0">
                          <a:latin typeface="+mn-lt"/>
                        </a:rPr>
                        <a:t>2.286</a:t>
                      </a:r>
                      <a:endParaRPr lang="en-US" dirty="0">
                        <a:latin typeface="+mn-lt"/>
                      </a:endParaRPr>
                    </a:p>
                  </a:txBody>
                  <a:tcPr/>
                </a:tc>
                <a:tc>
                  <a:txBody>
                    <a:bodyPr/>
                    <a:lstStyle/>
                    <a:p>
                      <a:pPr algn="ctr"/>
                      <a:r>
                        <a:rPr lang="en-US" altLang="en-US" sz="1800" dirty="0">
                          <a:latin typeface="+mn-lt"/>
                        </a:rPr>
                        <a:t>23.00</a:t>
                      </a:r>
                      <a:endParaRPr lang="en-US" dirty="0">
                        <a:latin typeface="+mn-lt"/>
                      </a:endParaRPr>
                    </a:p>
                  </a:txBody>
                  <a:tcPr/>
                </a:tc>
                <a:tc>
                  <a:txBody>
                    <a:bodyPr/>
                    <a:lstStyle/>
                    <a:p>
                      <a:pPr algn="ctr"/>
                      <a:r>
                        <a:rPr lang="en-US" altLang="en-US" sz="1800" dirty="0">
                          <a:latin typeface="+mn-lt"/>
                        </a:rPr>
                        <a:t>0.000</a:t>
                      </a:r>
                      <a:endParaRPr lang="en-US" dirty="0">
                        <a:latin typeface="+mn-lt"/>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39525108"/>
                  </a:ext>
                </a:extLst>
              </a:tr>
              <a:tr h="400051">
                <a:tc>
                  <a:txBody>
                    <a:bodyPr/>
                    <a:lstStyle/>
                    <a:p>
                      <a:pPr algn="ctr"/>
                      <a:r>
                        <a:rPr lang="en-US" altLang="en-US" sz="1800" b="1" dirty="0">
                          <a:latin typeface="+mn-lt"/>
                        </a:rPr>
                        <a:t>x1</a:t>
                      </a:r>
                      <a:endParaRPr lang="en-US" b="1" dirty="0">
                        <a:latin typeface="+mn-lt"/>
                      </a:endParaRPr>
                    </a:p>
                  </a:txBody>
                  <a:tcPr>
                    <a:lnL w="12700" cap="flat" cmpd="sng" algn="ctr">
                      <a:solidFill>
                        <a:schemeClr val="tx1"/>
                      </a:solidFill>
                      <a:prstDash val="solid"/>
                      <a:round/>
                      <a:headEnd type="none" w="med" len="med"/>
                      <a:tailEnd type="none" w="med" len="med"/>
                    </a:lnL>
                  </a:tcPr>
                </a:tc>
                <a:tc>
                  <a:txBody>
                    <a:bodyPr/>
                    <a:lstStyle/>
                    <a:p>
                      <a:pPr algn="ctr"/>
                      <a:r>
                        <a:rPr lang="en-US" altLang="en-US" sz="1800" dirty="0">
                          <a:latin typeface="+mn-lt"/>
                        </a:rPr>
                        <a:t>1.4683</a:t>
                      </a:r>
                      <a:endParaRPr lang="en-US" dirty="0">
                        <a:latin typeface="+mn-lt"/>
                      </a:endParaRPr>
                    </a:p>
                  </a:txBody>
                  <a:tcPr/>
                </a:tc>
                <a:tc>
                  <a:txBody>
                    <a:bodyPr/>
                    <a:lstStyle/>
                    <a:p>
                      <a:pPr algn="ctr"/>
                      <a:r>
                        <a:rPr lang="en-US" altLang="en-US" sz="1800" dirty="0">
                          <a:latin typeface="+mn-lt"/>
                        </a:rPr>
                        <a:t>0.1213</a:t>
                      </a:r>
                      <a:endParaRPr lang="en-US" dirty="0">
                        <a:latin typeface="+mn-lt"/>
                      </a:endParaRPr>
                    </a:p>
                  </a:txBody>
                  <a:tcPr/>
                </a:tc>
                <a:tc>
                  <a:txBody>
                    <a:bodyPr/>
                    <a:lstStyle/>
                    <a:p>
                      <a:pPr algn="ctr"/>
                      <a:r>
                        <a:rPr lang="en-US" altLang="en-US" sz="1800" dirty="0">
                          <a:latin typeface="+mn-lt"/>
                        </a:rPr>
                        <a:t>12.10</a:t>
                      </a:r>
                      <a:endParaRPr lang="en-US" dirty="0">
                        <a:latin typeface="+mn-lt"/>
                      </a:endParaRPr>
                    </a:p>
                  </a:txBody>
                  <a:tcPr/>
                </a:tc>
                <a:tc>
                  <a:txBody>
                    <a:bodyPr/>
                    <a:lstStyle/>
                    <a:p>
                      <a:pPr algn="ctr"/>
                      <a:r>
                        <a:rPr lang="en-US" altLang="en-US" sz="1800" dirty="0">
                          <a:latin typeface="+mn-lt"/>
                        </a:rPr>
                        <a:t>0.000</a:t>
                      </a:r>
                      <a:endParaRPr lang="en-US" dirty="0">
                        <a:latin typeface="+mn-lt"/>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50076975"/>
                  </a:ext>
                </a:extLst>
              </a:tr>
              <a:tr h="400051">
                <a:tc>
                  <a:txBody>
                    <a:bodyPr/>
                    <a:lstStyle/>
                    <a:p>
                      <a:pPr algn="ctr"/>
                      <a:r>
                        <a:rPr lang="en-US" altLang="en-US" sz="1800" b="1" dirty="0">
                          <a:latin typeface="+mn-lt"/>
                        </a:rPr>
                        <a:t>x2</a:t>
                      </a:r>
                      <a:endParaRPr lang="en-US" b="1" dirty="0">
                        <a:latin typeface="+mn-lt"/>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altLang="en-US" sz="1800" dirty="0">
                          <a:latin typeface="+mn-lt"/>
                        </a:rPr>
                        <a:t>0.66225</a:t>
                      </a:r>
                      <a:endParaRPr lang="en-US" dirty="0">
                        <a:latin typeface="+mn-lt"/>
                      </a:endParaRPr>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latin typeface="+mn-lt"/>
                        </a:rPr>
                        <a:t>0.04585</a:t>
                      </a:r>
                      <a:endParaRPr lang="en-US" dirty="0">
                        <a:latin typeface="+mn-lt"/>
                      </a:endParaRPr>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latin typeface="+mn-lt"/>
                        </a:rPr>
                        <a:t>14.44</a:t>
                      </a:r>
                      <a:endParaRPr lang="en-US" dirty="0">
                        <a:latin typeface="+mn-lt"/>
                      </a:endParaRPr>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latin typeface="+mn-lt"/>
                        </a:rPr>
                        <a:t>0.000</a:t>
                      </a:r>
                      <a:endParaRPr lang="en-US" dirty="0">
                        <a:latin typeface="+mn-lt"/>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4730862"/>
                  </a:ext>
                </a:extLst>
              </a:tr>
            </a:tbl>
          </a:graphicData>
        </a:graphic>
      </p:graphicFrame>
    </p:spTree>
    <p:extLst>
      <p:ext uri="{BB962C8B-B14F-4D97-AF65-F5344CB8AC3E}">
        <p14:creationId xmlns:p14="http://schemas.microsoft.com/office/powerpoint/2010/main" val="27994343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129378923"/>
              </p:ext>
            </p:extLst>
          </p:nvPr>
        </p:nvGraphicFramePr>
        <p:xfrm>
          <a:off x="3276600" y="533400"/>
          <a:ext cx="5638800" cy="6059862"/>
        </p:xfrm>
        <a:graphic>
          <a:graphicData uri="http://schemas.openxmlformats.org/drawingml/2006/table">
            <a:tbl>
              <a:tblPr bandRow="1">
                <a:tableStyleId>{2D5ABB26-0587-4C30-8999-92F81FD0307C}</a:tableStyleId>
              </a:tblPr>
              <a:tblGrid>
                <a:gridCol w="1127760">
                  <a:extLst>
                    <a:ext uri="{9D8B030D-6E8A-4147-A177-3AD203B41FA5}">
                      <a16:colId xmlns:a16="http://schemas.microsoft.com/office/drawing/2014/main" val="3671110084"/>
                    </a:ext>
                  </a:extLst>
                </a:gridCol>
                <a:gridCol w="1127760">
                  <a:extLst>
                    <a:ext uri="{9D8B030D-6E8A-4147-A177-3AD203B41FA5}">
                      <a16:colId xmlns:a16="http://schemas.microsoft.com/office/drawing/2014/main" val="1265001467"/>
                    </a:ext>
                  </a:extLst>
                </a:gridCol>
                <a:gridCol w="1127760">
                  <a:extLst>
                    <a:ext uri="{9D8B030D-6E8A-4147-A177-3AD203B41FA5}">
                      <a16:colId xmlns:a16="http://schemas.microsoft.com/office/drawing/2014/main" val="1574549991"/>
                    </a:ext>
                  </a:extLst>
                </a:gridCol>
                <a:gridCol w="1127760">
                  <a:extLst>
                    <a:ext uri="{9D8B030D-6E8A-4147-A177-3AD203B41FA5}">
                      <a16:colId xmlns:a16="http://schemas.microsoft.com/office/drawing/2014/main" val="634044060"/>
                    </a:ext>
                  </a:extLst>
                </a:gridCol>
                <a:gridCol w="1127760">
                  <a:extLst>
                    <a:ext uri="{9D8B030D-6E8A-4147-A177-3AD203B41FA5}">
                      <a16:colId xmlns:a16="http://schemas.microsoft.com/office/drawing/2014/main" val="2747759430"/>
                    </a:ext>
                  </a:extLst>
                </a:gridCol>
              </a:tblGrid>
              <a:tr h="680652">
                <a:tc gridSpan="5">
                  <a:txBody>
                    <a:bodyPr/>
                    <a:lstStyle/>
                    <a:p>
                      <a:r>
                        <a:rPr lang="en-US" altLang="en-US" sz="1200" b="1" dirty="0"/>
                        <a:t>Stepwise regression:</a:t>
                      </a:r>
                      <a:r>
                        <a:rPr lang="en-US" altLang="en-US" sz="1200" b="1" baseline="0" dirty="0"/>
                        <a:t> </a:t>
                      </a:r>
                      <a:r>
                        <a:rPr lang="en-US" altLang="en-US" sz="1200" b="1" dirty="0"/>
                        <a:t>y versus x1, x2, x3, x4</a:t>
                      </a:r>
                    </a:p>
                    <a:p>
                      <a:r>
                        <a:rPr lang="en-US" altLang="en-US" sz="1200" b="1" dirty="0"/>
                        <a:t>Alpha-to-enter:</a:t>
                      </a:r>
                      <a:r>
                        <a:rPr lang="en-US" altLang="en-US" sz="1200" baseline="0" dirty="0"/>
                        <a:t> </a:t>
                      </a:r>
                      <a:r>
                        <a:rPr lang="en-US" altLang="en-US" sz="1200" dirty="0"/>
                        <a:t>0.15; </a:t>
                      </a:r>
                      <a:r>
                        <a:rPr lang="en-US" altLang="en-US" sz="1200" b="1" dirty="0"/>
                        <a:t>alpha-to-remove:</a:t>
                      </a:r>
                      <a:r>
                        <a:rPr lang="en-US" altLang="en-US" sz="1200" baseline="0" dirty="0"/>
                        <a:t> </a:t>
                      </a:r>
                      <a:r>
                        <a:rPr lang="en-US" altLang="en-US" sz="1200" dirty="0"/>
                        <a:t>0.15</a:t>
                      </a:r>
                      <a:br>
                        <a:rPr lang="en-US" altLang="en-US" sz="1200" baseline="0" dirty="0"/>
                      </a:br>
                      <a:r>
                        <a:rPr lang="en-US" altLang="en-US" sz="1200" dirty="0"/>
                        <a:t>Response is </a:t>
                      </a:r>
                      <a:r>
                        <a:rPr lang="en-US" altLang="en-US" sz="1200" b="1" dirty="0"/>
                        <a:t>y</a:t>
                      </a:r>
                      <a:r>
                        <a:rPr lang="en-US" altLang="en-US" sz="1200" dirty="0"/>
                        <a:t> on 4 predictors, with N =</a:t>
                      </a:r>
                      <a:r>
                        <a:rPr lang="en-US" altLang="en-US" sz="1200" baseline="0" dirty="0"/>
                        <a:t> </a:t>
                      </a:r>
                      <a:r>
                        <a:rPr lang="en-US" altLang="en-US" sz="1200" dirty="0"/>
                        <a:t>13</a:t>
                      </a:r>
                      <a:endParaRPr lang="en-US" altLang="en-US" sz="1200" dirty="0">
                        <a:latin typeface="Courier New" pitchFamily="49" charset="0"/>
                      </a:endParaRPr>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2051475451"/>
                  </a:ext>
                </a:extLst>
              </a:tr>
              <a:tr h="283605">
                <a:tc>
                  <a:txBody>
                    <a:bodyPr/>
                    <a:lstStyle/>
                    <a:p>
                      <a:r>
                        <a:rPr lang="en-US" altLang="en-US" sz="1200" b="1" i="0" dirty="0"/>
                        <a:t>Step</a:t>
                      </a:r>
                      <a:endParaRPr lang="en-US" sz="1200" b="1" i="0" dirty="0"/>
                    </a:p>
                  </a:txBody>
                  <a:tcPr/>
                </a:tc>
                <a:tc>
                  <a:txBody>
                    <a:bodyPr/>
                    <a:lstStyle/>
                    <a:p>
                      <a:pPr algn="ctr"/>
                      <a:r>
                        <a:rPr lang="en-US" sz="1200" b="1" dirty="0"/>
                        <a:t>1</a:t>
                      </a:r>
                    </a:p>
                  </a:txBody>
                  <a:tcPr/>
                </a:tc>
                <a:tc>
                  <a:txBody>
                    <a:bodyPr/>
                    <a:lstStyle/>
                    <a:p>
                      <a:pPr algn="ctr"/>
                      <a:r>
                        <a:rPr lang="en-US" sz="1200" b="1" dirty="0"/>
                        <a:t>2</a:t>
                      </a:r>
                    </a:p>
                  </a:txBody>
                  <a:tcPr/>
                </a:tc>
                <a:tc>
                  <a:txBody>
                    <a:bodyPr/>
                    <a:lstStyle/>
                    <a:p>
                      <a:pPr algn="ctr"/>
                      <a:r>
                        <a:rPr lang="en-US" sz="1200" b="1" dirty="0"/>
                        <a:t>3</a:t>
                      </a:r>
                    </a:p>
                  </a:txBody>
                  <a:tcPr/>
                </a:tc>
                <a:tc>
                  <a:txBody>
                    <a:bodyPr/>
                    <a:lstStyle/>
                    <a:p>
                      <a:pPr algn="ctr"/>
                      <a:r>
                        <a:rPr lang="en-US" sz="1200" b="1" dirty="0"/>
                        <a:t>4</a:t>
                      </a:r>
                    </a:p>
                  </a:txBody>
                  <a:tcPr/>
                </a:tc>
                <a:extLst>
                  <a:ext uri="{0D108BD9-81ED-4DB2-BD59-A6C34878D82A}">
                    <a16:rowId xmlns:a16="http://schemas.microsoft.com/office/drawing/2014/main" val="3947356978"/>
                  </a:ext>
                </a:extLst>
              </a:tr>
              <a:tr h="283605">
                <a:tc>
                  <a:txBody>
                    <a:bodyPr/>
                    <a:lstStyle/>
                    <a:p>
                      <a:r>
                        <a:rPr lang="en-US" altLang="en-US" sz="1200" b="1" i="0" dirty="0"/>
                        <a:t>Constant</a:t>
                      </a:r>
                      <a:endParaRPr lang="en-US" sz="1200" b="1" i="0" dirty="0"/>
                    </a:p>
                  </a:txBody>
                  <a:tcPr/>
                </a:tc>
                <a:tc>
                  <a:txBody>
                    <a:bodyPr/>
                    <a:lstStyle/>
                    <a:p>
                      <a:pPr algn="ctr"/>
                      <a:r>
                        <a:rPr lang="en-US" altLang="en-US" sz="1200" dirty="0"/>
                        <a:t>117.57</a:t>
                      </a:r>
                      <a:endParaRPr lang="en-US" sz="1200" dirty="0"/>
                    </a:p>
                  </a:txBody>
                  <a:tcPr/>
                </a:tc>
                <a:tc>
                  <a:txBody>
                    <a:bodyPr/>
                    <a:lstStyle/>
                    <a:p>
                      <a:pPr algn="ctr"/>
                      <a:r>
                        <a:rPr lang="en-US" altLang="en-US" sz="1200" dirty="0"/>
                        <a:t>103.10</a:t>
                      </a:r>
                      <a:endParaRPr lang="en-US" sz="1200" dirty="0"/>
                    </a:p>
                  </a:txBody>
                  <a:tcPr/>
                </a:tc>
                <a:tc>
                  <a:txBody>
                    <a:bodyPr/>
                    <a:lstStyle/>
                    <a:p>
                      <a:pPr algn="ctr"/>
                      <a:r>
                        <a:rPr lang="en-US" altLang="en-US" sz="1200" dirty="0"/>
                        <a:t>71.65</a:t>
                      </a:r>
                      <a:endParaRPr lang="en-US" sz="1200" dirty="0"/>
                    </a:p>
                  </a:txBody>
                  <a:tcPr/>
                </a:tc>
                <a:tc>
                  <a:txBody>
                    <a:bodyPr/>
                    <a:lstStyle/>
                    <a:p>
                      <a:pPr algn="ctr"/>
                      <a:r>
                        <a:rPr lang="en-US" altLang="en-US" sz="1200" dirty="0"/>
                        <a:t>52.58</a:t>
                      </a:r>
                      <a:endParaRPr lang="en-US" sz="1200" dirty="0"/>
                    </a:p>
                  </a:txBody>
                  <a:tcPr/>
                </a:tc>
                <a:extLst>
                  <a:ext uri="{0D108BD9-81ED-4DB2-BD59-A6C34878D82A}">
                    <a16:rowId xmlns:a16="http://schemas.microsoft.com/office/drawing/2014/main" val="3584071353"/>
                  </a:ext>
                </a:extLst>
              </a:tr>
              <a:tr h="199938">
                <a:tc>
                  <a:txBody>
                    <a:bodyPr/>
                    <a:lstStyle/>
                    <a:p>
                      <a:endParaRPr lang="en-US" sz="1200" dirty="0"/>
                    </a:p>
                  </a:txBody>
                  <a:tcPr/>
                </a:tc>
                <a:tc>
                  <a:txBody>
                    <a:bodyPr/>
                    <a:lstStyle/>
                    <a:p>
                      <a:pPr algn="ctr"/>
                      <a:endParaRPr lang="en-US" sz="1200" dirty="0"/>
                    </a:p>
                  </a:txBody>
                  <a:tcPr/>
                </a:tc>
                <a:tc>
                  <a:txBody>
                    <a:bodyPr/>
                    <a:lstStyle/>
                    <a:p>
                      <a:pPr algn="ctr"/>
                      <a:endParaRPr lang="en-US" sz="1200" dirty="0"/>
                    </a:p>
                  </a:txBody>
                  <a:tcPr/>
                </a:tc>
                <a:tc>
                  <a:txBody>
                    <a:bodyPr/>
                    <a:lstStyle/>
                    <a:p>
                      <a:pPr algn="ctr"/>
                      <a:endParaRPr lang="en-US" sz="1200" dirty="0"/>
                    </a:p>
                  </a:txBody>
                  <a:tcPr/>
                </a:tc>
                <a:tc>
                  <a:txBody>
                    <a:bodyPr/>
                    <a:lstStyle/>
                    <a:p>
                      <a:pPr algn="ctr"/>
                      <a:endParaRPr lang="en-US" sz="1200" dirty="0"/>
                    </a:p>
                  </a:txBody>
                  <a:tcPr/>
                </a:tc>
                <a:extLst>
                  <a:ext uri="{0D108BD9-81ED-4DB2-BD59-A6C34878D82A}">
                    <a16:rowId xmlns:a16="http://schemas.microsoft.com/office/drawing/2014/main" val="1257872589"/>
                  </a:ext>
                </a:extLst>
              </a:tr>
              <a:tr h="283605">
                <a:tc>
                  <a:txBody>
                    <a:bodyPr/>
                    <a:lstStyle/>
                    <a:p>
                      <a:r>
                        <a:rPr lang="en-US" altLang="en-US" sz="1200" b="1" dirty="0"/>
                        <a:t>x4</a:t>
                      </a:r>
                      <a:endParaRPr lang="en-US" sz="1200" b="1" dirty="0"/>
                    </a:p>
                  </a:txBody>
                  <a:tcPr/>
                </a:tc>
                <a:tc>
                  <a:txBody>
                    <a:bodyPr/>
                    <a:lstStyle/>
                    <a:p>
                      <a:pPr algn="ctr"/>
                      <a:r>
                        <a:rPr lang="en-US" altLang="en-US" sz="1200" dirty="0"/>
                        <a:t>−0.738</a:t>
                      </a:r>
                      <a:endParaRPr lang="en-US" sz="1200" dirty="0"/>
                    </a:p>
                  </a:txBody>
                  <a:tcPr/>
                </a:tc>
                <a:tc>
                  <a:txBody>
                    <a:bodyPr/>
                    <a:lstStyle/>
                    <a:p>
                      <a:pPr algn="ctr"/>
                      <a:r>
                        <a:rPr lang="en-US" altLang="en-US" sz="1200" dirty="0"/>
                        <a:t>−0.614</a:t>
                      </a:r>
                      <a:endParaRPr lang="en-US" sz="1200" dirty="0"/>
                    </a:p>
                  </a:txBody>
                  <a:tcPr/>
                </a:tc>
                <a:tc>
                  <a:txBody>
                    <a:bodyPr/>
                    <a:lstStyle/>
                    <a:p>
                      <a:pPr algn="ctr"/>
                      <a:r>
                        <a:rPr lang="en-US" altLang="en-US" sz="1200" dirty="0"/>
                        <a:t>−0.237</a:t>
                      </a:r>
                      <a:endParaRPr lang="en-US" sz="1200" dirty="0"/>
                    </a:p>
                  </a:txBody>
                  <a:tcPr/>
                </a:tc>
                <a:tc>
                  <a:txBody>
                    <a:bodyPr/>
                    <a:lstStyle/>
                    <a:p>
                      <a:pPr algn="ctr"/>
                      <a:endParaRPr lang="en-US" sz="1200" dirty="0"/>
                    </a:p>
                  </a:txBody>
                  <a:tcPr/>
                </a:tc>
                <a:extLst>
                  <a:ext uri="{0D108BD9-81ED-4DB2-BD59-A6C34878D82A}">
                    <a16:rowId xmlns:a16="http://schemas.microsoft.com/office/drawing/2014/main" val="3684259403"/>
                  </a:ext>
                </a:extLst>
              </a:tr>
              <a:tr h="283605">
                <a:tc>
                  <a:txBody>
                    <a:bodyPr/>
                    <a:lstStyle/>
                    <a:p>
                      <a:r>
                        <a:rPr lang="en-US" altLang="en-US" sz="1200" i="1" dirty="0"/>
                        <a:t>t</a:t>
                      </a:r>
                      <a:r>
                        <a:rPr lang="en-US" altLang="en-US" sz="1200" i="0" baseline="0" dirty="0"/>
                        <a:t>-</a:t>
                      </a:r>
                      <a:r>
                        <a:rPr lang="en-US" altLang="en-US" sz="1200" dirty="0"/>
                        <a:t>value</a:t>
                      </a:r>
                      <a:endParaRPr lang="en-US" sz="1200" dirty="0"/>
                    </a:p>
                  </a:txBody>
                  <a:tcPr/>
                </a:tc>
                <a:tc>
                  <a:txBody>
                    <a:bodyPr/>
                    <a:lstStyle/>
                    <a:p>
                      <a:pPr algn="ctr"/>
                      <a:r>
                        <a:rPr lang="en-US" altLang="en-US" sz="1200" dirty="0"/>
                        <a:t>−4.77</a:t>
                      </a:r>
                      <a:endParaRPr lang="en-US" sz="1200" dirty="0"/>
                    </a:p>
                  </a:txBody>
                  <a:tcPr/>
                </a:tc>
                <a:tc>
                  <a:txBody>
                    <a:bodyPr/>
                    <a:lstStyle/>
                    <a:p>
                      <a:pPr algn="ctr"/>
                      <a:r>
                        <a:rPr lang="en-US" altLang="en-US" sz="1200" dirty="0"/>
                        <a:t>−12.62</a:t>
                      </a:r>
                      <a:endParaRPr lang="en-US" sz="1200" dirty="0"/>
                    </a:p>
                  </a:txBody>
                  <a:tcPr/>
                </a:tc>
                <a:tc>
                  <a:txBody>
                    <a:bodyPr/>
                    <a:lstStyle/>
                    <a:p>
                      <a:pPr algn="ctr"/>
                      <a:r>
                        <a:rPr lang="en-US" altLang="en-US" sz="1200" dirty="0"/>
                        <a:t>−1.37</a:t>
                      </a:r>
                      <a:endParaRPr lang="en-US" sz="1200" dirty="0"/>
                    </a:p>
                  </a:txBody>
                  <a:tcPr/>
                </a:tc>
                <a:tc>
                  <a:txBody>
                    <a:bodyPr/>
                    <a:lstStyle/>
                    <a:p>
                      <a:pPr algn="ctr"/>
                      <a:endParaRPr lang="en-US" sz="1200" dirty="0"/>
                    </a:p>
                  </a:txBody>
                  <a:tcPr/>
                </a:tc>
                <a:extLst>
                  <a:ext uri="{0D108BD9-81ED-4DB2-BD59-A6C34878D82A}">
                    <a16:rowId xmlns:a16="http://schemas.microsoft.com/office/drawing/2014/main" val="3560954800"/>
                  </a:ext>
                </a:extLst>
              </a:tr>
              <a:tr h="283605">
                <a:tc>
                  <a:txBody>
                    <a:bodyPr/>
                    <a:lstStyle/>
                    <a:p>
                      <a:r>
                        <a:rPr lang="en-US" altLang="en-US" sz="1200" i="1" dirty="0"/>
                        <a:t>p</a:t>
                      </a:r>
                      <a:r>
                        <a:rPr lang="en-US" altLang="en-US" sz="1200" dirty="0"/>
                        <a:t>-value</a:t>
                      </a:r>
                      <a:endParaRPr lang="en-US" sz="1200" dirty="0"/>
                    </a:p>
                  </a:txBody>
                  <a:tcPr/>
                </a:tc>
                <a:tc>
                  <a:txBody>
                    <a:bodyPr/>
                    <a:lstStyle/>
                    <a:p>
                      <a:pPr algn="ctr"/>
                      <a:r>
                        <a:rPr lang="en-US" altLang="en-US" sz="1200" dirty="0"/>
                        <a:t>0.001</a:t>
                      </a:r>
                      <a:endParaRPr lang="en-US" sz="1200" dirty="0"/>
                    </a:p>
                  </a:txBody>
                  <a:tcPr/>
                </a:tc>
                <a:tc>
                  <a:txBody>
                    <a:bodyPr/>
                    <a:lstStyle/>
                    <a:p>
                      <a:pPr algn="ctr"/>
                      <a:r>
                        <a:rPr lang="en-US" altLang="en-US" sz="1200" dirty="0"/>
                        <a:t>0.000</a:t>
                      </a:r>
                      <a:endParaRPr lang="en-US" sz="1200" dirty="0"/>
                    </a:p>
                  </a:txBody>
                  <a:tcPr/>
                </a:tc>
                <a:tc>
                  <a:txBody>
                    <a:bodyPr/>
                    <a:lstStyle/>
                    <a:p>
                      <a:pPr algn="ctr"/>
                      <a:r>
                        <a:rPr lang="en-US" altLang="en-US" sz="1200" dirty="0"/>
                        <a:t>0.205</a:t>
                      </a:r>
                      <a:endParaRPr lang="en-US" sz="1200" dirty="0"/>
                    </a:p>
                  </a:txBody>
                  <a:tcPr/>
                </a:tc>
                <a:tc>
                  <a:txBody>
                    <a:bodyPr/>
                    <a:lstStyle/>
                    <a:p>
                      <a:pPr algn="ctr"/>
                      <a:endParaRPr lang="en-US" sz="1200" dirty="0"/>
                    </a:p>
                  </a:txBody>
                  <a:tcPr/>
                </a:tc>
                <a:extLst>
                  <a:ext uri="{0D108BD9-81ED-4DB2-BD59-A6C34878D82A}">
                    <a16:rowId xmlns:a16="http://schemas.microsoft.com/office/drawing/2014/main" val="1276927822"/>
                  </a:ext>
                </a:extLst>
              </a:tr>
              <a:tr h="283605">
                <a:tc>
                  <a:txBody>
                    <a:bodyPr/>
                    <a:lstStyle/>
                    <a:p>
                      <a:endParaRPr lang="en-US" sz="1200" dirty="0"/>
                    </a:p>
                  </a:txBody>
                  <a:tcPr/>
                </a:tc>
                <a:tc>
                  <a:txBody>
                    <a:bodyPr/>
                    <a:lstStyle/>
                    <a:p>
                      <a:pPr algn="ctr"/>
                      <a:endParaRPr lang="en-US" sz="1200" dirty="0"/>
                    </a:p>
                  </a:txBody>
                  <a:tcPr/>
                </a:tc>
                <a:tc>
                  <a:txBody>
                    <a:bodyPr/>
                    <a:lstStyle/>
                    <a:p>
                      <a:pPr algn="ctr"/>
                      <a:endParaRPr lang="en-US" sz="1200" dirty="0"/>
                    </a:p>
                  </a:txBody>
                  <a:tcPr/>
                </a:tc>
                <a:tc>
                  <a:txBody>
                    <a:bodyPr/>
                    <a:lstStyle/>
                    <a:p>
                      <a:pPr algn="ctr"/>
                      <a:endParaRPr lang="en-US" sz="1200" dirty="0"/>
                    </a:p>
                  </a:txBody>
                  <a:tcPr/>
                </a:tc>
                <a:tc>
                  <a:txBody>
                    <a:bodyPr/>
                    <a:lstStyle/>
                    <a:p>
                      <a:pPr algn="ctr"/>
                      <a:endParaRPr lang="en-US" sz="1200" dirty="0"/>
                    </a:p>
                  </a:txBody>
                  <a:tcPr/>
                </a:tc>
                <a:extLst>
                  <a:ext uri="{0D108BD9-81ED-4DB2-BD59-A6C34878D82A}">
                    <a16:rowId xmlns:a16="http://schemas.microsoft.com/office/drawing/2014/main" val="2689451742"/>
                  </a:ext>
                </a:extLst>
              </a:tr>
              <a:tr h="283605">
                <a:tc>
                  <a:txBody>
                    <a:bodyPr/>
                    <a:lstStyle/>
                    <a:p>
                      <a:r>
                        <a:rPr lang="en-US" altLang="en-US" sz="1200" b="1" dirty="0"/>
                        <a:t>x1</a:t>
                      </a:r>
                      <a:endParaRPr lang="en-US" sz="1200" b="1" dirty="0"/>
                    </a:p>
                  </a:txBody>
                  <a:tcPr/>
                </a:tc>
                <a:tc>
                  <a:txBody>
                    <a:bodyPr/>
                    <a:lstStyle/>
                    <a:p>
                      <a:pPr algn="ctr"/>
                      <a:endParaRPr lang="en-US" sz="1200" dirty="0"/>
                    </a:p>
                  </a:txBody>
                  <a:tcPr/>
                </a:tc>
                <a:tc>
                  <a:txBody>
                    <a:bodyPr/>
                    <a:lstStyle/>
                    <a:p>
                      <a:pPr algn="ctr"/>
                      <a:r>
                        <a:rPr lang="en-US" altLang="en-US" sz="1200" dirty="0"/>
                        <a:t>1.44</a:t>
                      </a:r>
                      <a:endParaRPr lang="en-US" sz="1200" dirty="0"/>
                    </a:p>
                  </a:txBody>
                  <a:tcPr/>
                </a:tc>
                <a:tc>
                  <a:txBody>
                    <a:bodyPr/>
                    <a:lstStyle/>
                    <a:p>
                      <a:pPr algn="ctr"/>
                      <a:r>
                        <a:rPr lang="en-US" altLang="en-US" sz="1200" dirty="0"/>
                        <a:t>1.45</a:t>
                      </a:r>
                      <a:endParaRPr lang="en-US" sz="1200" dirty="0"/>
                    </a:p>
                  </a:txBody>
                  <a:tcPr/>
                </a:tc>
                <a:tc>
                  <a:txBody>
                    <a:bodyPr/>
                    <a:lstStyle/>
                    <a:p>
                      <a:pPr algn="ctr"/>
                      <a:r>
                        <a:rPr lang="en-US" altLang="en-US" sz="1200" dirty="0"/>
                        <a:t>1.47</a:t>
                      </a:r>
                      <a:endParaRPr lang="en-US" sz="1200" dirty="0"/>
                    </a:p>
                  </a:txBody>
                  <a:tcPr/>
                </a:tc>
                <a:extLst>
                  <a:ext uri="{0D108BD9-81ED-4DB2-BD59-A6C34878D82A}">
                    <a16:rowId xmlns:a16="http://schemas.microsoft.com/office/drawing/2014/main" val="1419167313"/>
                  </a:ext>
                </a:extLst>
              </a:tr>
              <a:tr h="283605">
                <a:tc>
                  <a:txBody>
                    <a:bodyPr/>
                    <a:lstStyle/>
                    <a:p>
                      <a:r>
                        <a:rPr lang="en-US" altLang="en-US" sz="1200" i="1" dirty="0"/>
                        <a:t>t</a:t>
                      </a:r>
                      <a:r>
                        <a:rPr lang="en-US" altLang="en-US" sz="1200" i="0" baseline="0" dirty="0"/>
                        <a:t>-</a:t>
                      </a:r>
                      <a:r>
                        <a:rPr lang="en-US" altLang="en-US" sz="1200" dirty="0"/>
                        <a:t>value</a:t>
                      </a:r>
                      <a:endParaRPr lang="en-US" sz="1200" dirty="0"/>
                    </a:p>
                  </a:txBody>
                  <a:tcPr/>
                </a:tc>
                <a:tc>
                  <a:txBody>
                    <a:bodyPr/>
                    <a:lstStyle/>
                    <a:p>
                      <a:pPr algn="ctr"/>
                      <a:endParaRPr lang="en-US" sz="1200" dirty="0"/>
                    </a:p>
                  </a:txBody>
                  <a:tcPr/>
                </a:tc>
                <a:tc>
                  <a:txBody>
                    <a:bodyPr/>
                    <a:lstStyle/>
                    <a:p>
                      <a:pPr algn="ctr"/>
                      <a:r>
                        <a:rPr lang="en-US" altLang="en-US" sz="1200" dirty="0"/>
                        <a:t>10.40</a:t>
                      </a:r>
                      <a:endParaRPr lang="en-US" sz="1200" dirty="0"/>
                    </a:p>
                  </a:txBody>
                  <a:tcPr/>
                </a:tc>
                <a:tc>
                  <a:txBody>
                    <a:bodyPr/>
                    <a:lstStyle/>
                    <a:p>
                      <a:pPr algn="ctr"/>
                      <a:r>
                        <a:rPr lang="en-US" altLang="en-US" sz="1200" dirty="0"/>
                        <a:t>12.41</a:t>
                      </a:r>
                      <a:endParaRPr lang="en-US" sz="1200" dirty="0"/>
                    </a:p>
                  </a:txBody>
                  <a:tcPr/>
                </a:tc>
                <a:tc>
                  <a:txBody>
                    <a:bodyPr/>
                    <a:lstStyle/>
                    <a:p>
                      <a:pPr algn="ctr"/>
                      <a:r>
                        <a:rPr lang="en-US" altLang="en-US" sz="1200" dirty="0"/>
                        <a:t>12.10</a:t>
                      </a:r>
                      <a:endParaRPr lang="en-US" sz="1200" dirty="0"/>
                    </a:p>
                  </a:txBody>
                  <a:tcPr/>
                </a:tc>
                <a:extLst>
                  <a:ext uri="{0D108BD9-81ED-4DB2-BD59-A6C34878D82A}">
                    <a16:rowId xmlns:a16="http://schemas.microsoft.com/office/drawing/2014/main" val="1570726525"/>
                  </a:ext>
                </a:extLst>
              </a:tr>
              <a:tr h="283605">
                <a:tc>
                  <a:txBody>
                    <a:bodyPr/>
                    <a:lstStyle/>
                    <a:p>
                      <a:r>
                        <a:rPr lang="en-US" altLang="en-US" sz="1200" i="1" dirty="0"/>
                        <a:t>p</a:t>
                      </a:r>
                      <a:r>
                        <a:rPr lang="en-US" altLang="en-US" sz="1200" dirty="0"/>
                        <a:t>-value</a:t>
                      </a:r>
                      <a:endParaRPr lang="en-US" sz="1200" dirty="0"/>
                    </a:p>
                  </a:txBody>
                  <a:tcPr/>
                </a:tc>
                <a:tc>
                  <a:txBody>
                    <a:bodyPr/>
                    <a:lstStyle/>
                    <a:p>
                      <a:pPr algn="ctr"/>
                      <a:endParaRPr lang="en-US" sz="1200" dirty="0"/>
                    </a:p>
                  </a:txBody>
                  <a:tcPr/>
                </a:tc>
                <a:tc>
                  <a:txBody>
                    <a:bodyPr/>
                    <a:lstStyle/>
                    <a:p>
                      <a:pPr algn="ctr"/>
                      <a:r>
                        <a:rPr lang="en-US" altLang="en-US" sz="1200" dirty="0"/>
                        <a:t>0.000</a:t>
                      </a:r>
                      <a:endParaRPr lang="en-US" sz="1200" dirty="0"/>
                    </a:p>
                  </a:txBody>
                  <a:tcPr/>
                </a:tc>
                <a:tc>
                  <a:txBody>
                    <a:bodyPr/>
                    <a:lstStyle/>
                    <a:p>
                      <a:pPr algn="ctr"/>
                      <a:r>
                        <a:rPr lang="en-US" altLang="en-US" sz="1200" dirty="0"/>
                        <a:t>0.000</a:t>
                      </a:r>
                      <a:endParaRPr lang="en-US" sz="1200" dirty="0"/>
                    </a:p>
                  </a:txBody>
                  <a:tcPr/>
                </a:tc>
                <a:tc>
                  <a:txBody>
                    <a:bodyPr/>
                    <a:lstStyle/>
                    <a:p>
                      <a:pPr algn="ctr"/>
                      <a:r>
                        <a:rPr lang="en-US" altLang="en-US" sz="1200" dirty="0"/>
                        <a:t>0.000</a:t>
                      </a:r>
                      <a:endParaRPr lang="en-US" sz="1200" dirty="0"/>
                    </a:p>
                  </a:txBody>
                  <a:tcPr/>
                </a:tc>
                <a:extLst>
                  <a:ext uri="{0D108BD9-81ED-4DB2-BD59-A6C34878D82A}">
                    <a16:rowId xmlns:a16="http://schemas.microsoft.com/office/drawing/2014/main" val="2302510922"/>
                  </a:ext>
                </a:extLst>
              </a:tr>
              <a:tr h="283605">
                <a:tc>
                  <a:txBody>
                    <a:bodyPr/>
                    <a:lstStyle/>
                    <a:p>
                      <a:endParaRPr lang="en-US" sz="1200" dirty="0"/>
                    </a:p>
                  </a:txBody>
                  <a:tcPr/>
                </a:tc>
                <a:tc>
                  <a:txBody>
                    <a:bodyPr/>
                    <a:lstStyle/>
                    <a:p>
                      <a:pPr algn="ctr"/>
                      <a:endParaRPr lang="en-US" sz="1200" dirty="0"/>
                    </a:p>
                  </a:txBody>
                  <a:tcPr/>
                </a:tc>
                <a:tc>
                  <a:txBody>
                    <a:bodyPr/>
                    <a:lstStyle/>
                    <a:p>
                      <a:pPr algn="ctr"/>
                      <a:endParaRPr lang="en-US" sz="1200" dirty="0"/>
                    </a:p>
                  </a:txBody>
                  <a:tcPr/>
                </a:tc>
                <a:tc>
                  <a:txBody>
                    <a:bodyPr/>
                    <a:lstStyle/>
                    <a:p>
                      <a:pPr algn="ctr"/>
                      <a:endParaRPr lang="en-US" sz="1200" dirty="0"/>
                    </a:p>
                  </a:txBody>
                  <a:tcPr/>
                </a:tc>
                <a:tc>
                  <a:txBody>
                    <a:bodyPr/>
                    <a:lstStyle/>
                    <a:p>
                      <a:pPr algn="ctr"/>
                      <a:endParaRPr lang="en-US" sz="1200" dirty="0"/>
                    </a:p>
                  </a:txBody>
                  <a:tcPr/>
                </a:tc>
                <a:extLst>
                  <a:ext uri="{0D108BD9-81ED-4DB2-BD59-A6C34878D82A}">
                    <a16:rowId xmlns:a16="http://schemas.microsoft.com/office/drawing/2014/main" val="1178826004"/>
                  </a:ext>
                </a:extLst>
              </a:tr>
              <a:tr h="283605">
                <a:tc>
                  <a:txBody>
                    <a:bodyPr/>
                    <a:lstStyle/>
                    <a:p>
                      <a:r>
                        <a:rPr lang="en-US" altLang="en-US" sz="1200" b="1" dirty="0"/>
                        <a:t>x2</a:t>
                      </a:r>
                      <a:endParaRPr lang="en-US" sz="1200" b="1" dirty="0"/>
                    </a:p>
                  </a:txBody>
                  <a:tcPr/>
                </a:tc>
                <a:tc>
                  <a:txBody>
                    <a:bodyPr/>
                    <a:lstStyle/>
                    <a:p>
                      <a:pPr algn="ctr"/>
                      <a:endParaRPr lang="en-US" sz="1200" dirty="0"/>
                    </a:p>
                  </a:txBody>
                  <a:tcPr/>
                </a:tc>
                <a:tc>
                  <a:txBody>
                    <a:bodyPr/>
                    <a:lstStyle/>
                    <a:p>
                      <a:pPr algn="ctr"/>
                      <a:endParaRPr lang="en-US" sz="1200" dirty="0"/>
                    </a:p>
                  </a:txBody>
                  <a:tcPr/>
                </a:tc>
                <a:tc>
                  <a:txBody>
                    <a:bodyPr/>
                    <a:lstStyle/>
                    <a:p>
                      <a:pPr algn="ctr"/>
                      <a:r>
                        <a:rPr lang="en-US" altLang="en-US" sz="1200" dirty="0"/>
                        <a:t>0.416</a:t>
                      </a:r>
                      <a:endParaRPr lang="en-US" sz="1200" dirty="0"/>
                    </a:p>
                  </a:txBody>
                  <a:tcPr/>
                </a:tc>
                <a:tc>
                  <a:txBody>
                    <a:bodyPr/>
                    <a:lstStyle/>
                    <a:p>
                      <a:pPr algn="ctr"/>
                      <a:r>
                        <a:rPr lang="en-US" altLang="en-US" sz="1200" dirty="0"/>
                        <a:t>0.662</a:t>
                      </a:r>
                      <a:endParaRPr lang="en-US" sz="1200" dirty="0"/>
                    </a:p>
                  </a:txBody>
                  <a:tcPr/>
                </a:tc>
                <a:extLst>
                  <a:ext uri="{0D108BD9-81ED-4DB2-BD59-A6C34878D82A}">
                    <a16:rowId xmlns:a16="http://schemas.microsoft.com/office/drawing/2014/main" val="3188719212"/>
                  </a:ext>
                </a:extLst>
              </a:tr>
              <a:tr h="283605">
                <a:tc>
                  <a:txBody>
                    <a:bodyPr/>
                    <a:lstStyle/>
                    <a:p>
                      <a:r>
                        <a:rPr lang="en-US" altLang="en-US" sz="1200" i="1" dirty="0"/>
                        <a:t>t</a:t>
                      </a:r>
                      <a:r>
                        <a:rPr lang="en-US" altLang="en-US" sz="1200" dirty="0"/>
                        <a:t>-value</a:t>
                      </a:r>
                      <a:endParaRPr lang="en-US" sz="1200" dirty="0"/>
                    </a:p>
                  </a:txBody>
                  <a:tcPr/>
                </a:tc>
                <a:tc>
                  <a:txBody>
                    <a:bodyPr/>
                    <a:lstStyle/>
                    <a:p>
                      <a:pPr algn="ctr"/>
                      <a:endParaRPr lang="en-US" sz="1200" dirty="0"/>
                    </a:p>
                  </a:txBody>
                  <a:tcPr/>
                </a:tc>
                <a:tc>
                  <a:txBody>
                    <a:bodyPr/>
                    <a:lstStyle/>
                    <a:p>
                      <a:pPr algn="ctr"/>
                      <a:endParaRPr lang="en-US" sz="1200" dirty="0"/>
                    </a:p>
                  </a:txBody>
                  <a:tcPr/>
                </a:tc>
                <a:tc>
                  <a:txBody>
                    <a:bodyPr/>
                    <a:lstStyle/>
                    <a:p>
                      <a:pPr algn="ctr"/>
                      <a:r>
                        <a:rPr lang="en-US" altLang="en-US" sz="1200" dirty="0"/>
                        <a:t>2.24</a:t>
                      </a:r>
                      <a:endParaRPr lang="en-US" sz="1200" dirty="0"/>
                    </a:p>
                  </a:txBody>
                  <a:tcPr/>
                </a:tc>
                <a:tc>
                  <a:txBody>
                    <a:bodyPr/>
                    <a:lstStyle/>
                    <a:p>
                      <a:pPr algn="ctr"/>
                      <a:r>
                        <a:rPr lang="en-US" altLang="en-US" sz="1200" dirty="0"/>
                        <a:t>14.44</a:t>
                      </a:r>
                      <a:endParaRPr lang="en-US" sz="1200" dirty="0"/>
                    </a:p>
                  </a:txBody>
                  <a:tcPr/>
                </a:tc>
                <a:extLst>
                  <a:ext uri="{0D108BD9-81ED-4DB2-BD59-A6C34878D82A}">
                    <a16:rowId xmlns:a16="http://schemas.microsoft.com/office/drawing/2014/main" val="638018409"/>
                  </a:ext>
                </a:extLst>
              </a:tr>
              <a:tr h="283605">
                <a:tc>
                  <a:txBody>
                    <a:bodyPr/>
                    <a:lstStyle/>
                    <a:p>
                      <a:r>
                        <a:rPr lang="en-US" altLang="en-US" sz="1200" i="1" dirty="0"/>
                        <a:t>p</a:t>
                      </a:r>
                      <a:r>
                        <a:rPr lang="en-US" altLang="en-US" sz="1200" dirty="0"/>
                        <a:t>-value</a:t>
                      </a:r>
                      <a:endParaRPr lang="en-US" sz="1200" dirty="0"/>
                    </a:p>
                  </a:txBody>
                  <a:tcPr/>
                </a:tc>
                <a:tc>
                  <a:txBody>
                    <a:bodyPr/>
                    <a:lstStyle/>
                    <a:p>
                      <a:pPr algn="ctr"/>
                      <a:endParaRPr lang="en-US" sz="1200" dirty="0"/>
                    </a:p>
                  </a:txBody>
                  <a:tcPr/>
                </a:tc>
                <a:tc>
                  <a:txBody>
                    <a:bodyPr/>
                    <a:lstStyle/>
                    <a:p>
                      <a:pPr algn="ctr"/>
                      <a:endParaRPr lang="en-US" sz="1200" dirty="0"/>
                    </a:p>
                  </a:txBody>
                  <a:tcPr/>
                </a:tc>
                <a:tc>
                  <a:txBody>
                    <a:bodyPr/>
                    <a:lstStyle/>
                    <a:p>
                      <a:pPr algn="ctr"/>
                      <a:r>
                        <a:rPr lang="en-US" altLang="en-US" sz="1200" dirty="0"/>
                        <a:t>0.052</a:t>
                      </a:r>
                      <a:endParaRPr lang="en-US" sz="1200" dirty="0"/>
                    </a:p>
                  </a:txBody>
                  <a:tcPr/>
                </a:tc>
                <a:tc>
                  <a:txBody>
                    <a:bodyPr/>
                    <a:lstStyle/>
                    <a:p>
                      <a:pPr algn="ctr"/>
                      <a:r>
                        <a:rPr lang="en-US" altLang="en-US" sz="1200" dirty="0"/>
                        <a:t>0.000</a:t>
                      </a:r>
                      <a:endParaRPr lang="en-US" sz="1200" dirty="0"/>
                    </a:p>
                  </a:txBody>
                  <a:tcPr/>
                </a:tc>
                <a:extLst>
                  <a:ext uri="{0D108BD9-81ED-4DB2-BD59-A6C34878D82A}">
                    <a16:rowId xmlns:a16="http://schemas.microsoft.com/office/drawing/2014/main" val="2983703582"/>
                  </a:ext>
                </a:extLst>
              </a:tr>
              <a:tr h="283605">
                <a:tc>
                  <a:txBody>
                    <a:bodyPr/>
                    <a:lstStyle/>
                    <a:p>
                      <a:endParaRPr lang="en-US" sz="1200" dirty="0"/>
                    </a:p>
                  </a:txBody>
                  <a:tcPr/>
                </a:tc>
                <a:tc>
                  <a:txBody>
                    <a:bodyPr/>
                    <a:lstStyle/>
                    <a:p>
                      <a:pPr algn="ctr"/>
                      <a:endParaRPr lang="en-US" sz="1200" dirty="0"/>
                    </a:p>
                  </a:txBody>
                  <a:tcPr/>
                </a:tc>
                <a:tc>
                  <a:txBody>
                    <a:bodyPr/>
                    <a:lstStyle/>
                    <a:p>
                      <a:pPr algn="ctr"/>
                      <a:endParaRPr lang="en-US" sz="1200" dirty="0"/>
                    </a:p>
                  </a:txBody>
                  <a:tcPr/>
                </a:tc>
                <a:tc>
                  <a:txBody>
                    <a:bodyPr/>
                    <a:lstStyle/>
                    <a:p>
                      <a:pPr algn="ctr"/>
                      <a:endParaRPr lang="en-US" sz="1200" dirty="0"/>
                    </a:p>
                  </a:txBody>
                  <a:tcPr/>
                </a:tc>
                <a:tc>
                  <a:txBody>
                    <a:bodyPr/>
                    <a:lstStyle/>
                    <a:p>
                      <a:pPr algn="ctr"/>
                      <a:endParaRPr lang="en-US" sz="1200" dirty="0"/>
                    </a:p>
                  </a:txBody>
                  <a:tcPr/>
                </a:tc>
                <a:extLst>
                  <a:ext uri="{0D108BD9-81ED-4DB2-BD59-A6C34878D82A}">
                    <a16:rowId xmlns:a16="http://schemas.microsoft.com/office/drawing/2014/main" val="4123249411"/>
                  </a:ext>
                </a:extLst>
              </a:tr>
              <a:tr h="283605">
                <a:tc>
                  <a:txBody>
                    <a:bodyPr/>
                    <a:lstStyle/>
                    <a:p>
                      <a:r>
                        <a:rPr lang="en-US" altLang="en-US" sz="1200" b="1" dirty="0"/>
                        <a:t>S</a:t>
                      </a:r>
                      <a:endParaRPr lang="en-US" sz="1200" b="1" dirty="0"/>
                    </a:p>
                  </a:txBody>
                  <a:tcPr/>
                </a:tc>
                <a:tc>
                  <a:txBody>
                    <a:bodyPr/>
                    <a:lstStyle/>
                    <a:p>
                      <a:pPr algn="ctr"/>
                      <a:r>
                        <a:rPr lang="en-US" altLang="en-US" sz="1200" dirty="0"/>
                        <a:t>8.96</a:t>
                      </a:r>
                      <a:endParaRPr lang="en-US" sz="1200" dirty="0"/>
                    </a:p>
                  </a:txBody>
                  <a:tcPr/>
                </a:tc>
                <a:tc>
                  <a:txBody>
                    <a:bodyPr/>
                    <a:lstStyle/>
                    <a:p>
                      <a:pPr algn="ctr"/>
                      <a:r>
                        <a:rPr lang="en-US" altLang="en-US" sz="1200" dirty="0"/>
                        <a:t>2.73</a:t>
                      </a:r>
                      <a:endParaRPr lang="en-US" sz="1200" dirty="0"/>
                    </a:p>
                  </a:txBody>
                  <a:tcPr/>
                </a:tc>
                <a:tc>
                  <a:txBody>
                    <a:bodyPr/>
                    <a:lstStyle/>
                    <a:p>
                      <a:pPr algn="ctr"/>
                      <a:r>
                        <a:rPr lang="en-US" altLang="en-US" sz="1200" dirty="0"/>
                        <a:t>2.31</a:t>
                      </a:r>
                      <a:endParaRPr lang="en-US" sz="1200" dirty="0"/>
                    </a:p>
                  </a:txBody>
                  <a:tcPr/>
                </a:tc>
                <a:tc>
                  <a:txBody>
                    <a:bodyPr/>
                    <a:lstStyle/>
                    <a:p>
                      <a:pPr algn="ctr"/>
                      <a:r>
                        <a:rPr lang="en-US" altLang="en-US" sz="1200" dirty="0"/>
                        <a:t>2.41</a:t>
                      </a:r>
                      <a:endParaRPr lang="en-US" sz="1200" dirty="0"/>
                    </a:p>
                  </a:txBody>
                  <a:tcPr/>
                </a:tc>
                <a:extLst>
                  <a:ext uri="{0D108BD9-81ED-4DB2-BD59-A6C34878D82A}">
                    <a16:rowId xmlns:a16="http://schemas.microsoft.com/office/drawing/2014/main" val="66875659"/>
                  </a:ext>
                </a:extLst>
              </a:tr>
              <a:tr h="283605">
                <a:tc>
                  <a:txBody>
                    <a:bodyPr/>
                    <a:lstStyle/>
                    <a:p>
                      <a:r>
                        <a:rPr lang="en-US" altLang="en-US" sz="1200" b="1" dirty="0"/>
                        <a:t>R-Sq</a:t>
                      </a:r>
                      <a:endParaRPr lang="en-US" sz="1200" b="1" dirty="0"/>
                    </a:p>
                  </a:txBody>
                  <a:tcPr/>
                </a:tc>
                <a:tc>
                  <a:txBody>
                    <a:bodyPr/>
                    <a:lstStyle/>
                    <a:p>
                      <a:pPr algn="ctr"/>
                      <a:r>
                        <a:rPr lang="en-US" altLang="en-US" sz="1200" dirty="0"/>
                        <a:t>67.45</a:t>
                      </a:r>
                      <a:endParaRPr lang="en-US" sz="1200" dirty="0"/>
                    </a:p>
                  </a:txBody>
                  <a:tcPr/>
                </a:tc>
                <a:tc>
                  <a:txBody>
                    <a:bodyPr/>
                    <a:lstStyle/>
                    <a:p>
                      <a:pPr algn="ctr"/>
                      <a:r>
                        <a:rPr lang="en-US" altLang="en-US" sz="1200" dirty="0"/>
                        <a:t>97.25</a:t>
                      </a:r>
                      <a:endParaRPr lang="en-US" sz="1200" dirty="0"/>
                    </a:p>
                  </a:txBody>
                  <a:tcPr/>
                </a:tc>
                <a:tc>
                  <a:txBody>
                    <a:bodyPr/>
                    <a:lstStyle/>
                    <a:p>
                      <a:pPr algn="ctr"/>
                      <a:r>
                        <a:rPr lang="en-US" altLang="en-US" sz="1200" dirty="0"/>
                        <a:t>98.23</a:t>
                      </a:r>
                      <a:endParaRPr lang="en-US" sz="1200" dirty="0"/>
                    </a:p>
                  </a:txBody>
                  <a:tcPr/>
                </a:tc>
                <a:tc>
                  <a:txBody>
                    <a:bodyPr/>
                    <a:lstStyle/>
                    <a:p>
                      <a:pPr algn="ctr"/>
                      <a:r>
                        <a:rPr lang="en-US" altLang="en-US" sz="1200" dirty="0"/>
                        <a:t>97.87</a:t>
                      </a:r>
                      <a:endParaRPr lang="en-US" sz="1200" dirty="0"/>
                    </a:p>
                  </a:txBody>
                  <a:tcPr/>
                </a:tc>
                <a:extLst>
                  <a:ext uri="{0D108BD9-81ED-4DB2-BD59-A6C34878D82A}">
                    <a16:rowId xmlns:a16="http://schemas.microsoft.com/office/drawing/2014/main" val="898131401"/>
                  </a:ext>
                </a:extLst>
              </a:tr>
              <a:tr h="283605">
                <a:tc>
                  <a:txBody>
                    <a:bodyPr/>
                    <a:lstStyle/>
                    <a:p>
                      <a:r>
                        <a:rPr lang="en-US" altLang="en-US" sz="1200" b="1" dirty="0"/>
                        <a:t>R-Sq(adj)</a:t>
                      </a:r>
                      <a:endParaRPr lang="en-US" sz="1200" b="1" dirty="0"/>
                    </a:p>
                  </a:txBody>
                  <a:tcPr/>
                </a:tc>
                <a:tc>
                  <a:txBody>
                    <a:bodyPr/>
                    <a:lstStyle/>
                    <a:p>
                      <a:pPr algn="ctr"/>
                      <a:r>
                        <a:rPr lang="en-US" altLang="en-US" sz="1200" dirty="0"/>
                        <a:t>64.50</a:t>
                      </a:r>
                      <a:endParaRPr lang="en-US" sz="1200" dirty="0"/>
                    </a:p>
                  </a:txBody>
                  <a:tcPr/>
                </a:tc>
                <a:tc>
                  <a:txBody>
                    <a:bodyPr/>
                    <a:lstStyle/>
                    <a:p>
                      <a:pPr algn="ctr"/>
                      <a:r>
                        <a:rPr lang="en-US" altLang="en-US" sz="1200" dirty="0"/>
                        <a:t>96.70</a:t>
                      </a:r>
                      <a:endParaRPr lang="en-US" sz="1200" dirty="0"/>
                    </a:p>
                  </a:txBody>
                  <a:tcPr/>
                </a:tc>
                <a:tc>
                  <a:txBody>
                    <a:bodyPr/>
                    <a:lstStyle/>
                    <a:p>
                      <a:pPr algn="ctr"/>
                      <a:r>
                        <a:rPr lang="en-US" altLang="en-US" sz="1200" dirty="0"/>
                        <a:t>97.64</a:t>
                      </a:r>
                      <a:endParaRPr lang="en-US" sz="1200" dirty="0"/>
                    </a:p>
                  </a:txBody>
                  <a:tcPr/>
                </a:tc>
                <a:tc>
                  <a:txBody>
                    <a:bodyPr/>
                    <a:lstStyle/>
                    <a:p>
                      <a:pPr algn="ctr"/>
                      <a:r>
                        <a:rPr lang="en-US" altLang="en-US" sz="1200" dirty="0"/>
                        <a:t>97.44</a:t>
                      </a:r>
                      <a:endParaRPr lang="en-US" sz="1200" dirty="0"/>
                    </a:p>
                  </a:txBody>
                  <a:tcPr/>
                </a:tc>
                <a:extLst>
                  <a:ext uri="{0D108BD9-81ED-4DB2-BD59-A6C34878D82A}">
                    <a16:rowId xmlns:a16="http://schemas.microsoft.com/office/drawing/2014/main" val="2558889851"/>
                  </a:ext>
                </a:extLst>
              </a:tr>
              <a:tr h="283605">
                <a:tc>
                  <a:txBody>
                    <a:bodyPr/>
                    <a:lstStyle/>
                    <a:p>
                      <a:r>
                        <a:rPr lang="en-US" altLang="en-US" sz="1200" b="1" dirty="0"/>
                        <a:t>C-p</a:t>
                      </a:r>
                      <a:endParaRPr lang="en-US" sz="1200" b="1" dirty="0"/>
                    </a:p>
                  </a:txBody>
                  <a:tcPr/>
                </a:tc>
                <a:tc>
                  <a:txBody>
                    <a:bodyPr/>
                    <a:lstStyle/>
                    <a:p>
                      <a:pPr algn="ctr"/>
                      <a:r>
                        <a:rPr lang="en-US" altLang="en-US" sz="1200" dirty="0"/>
                        <a:t>138.7</a:t>
                      </a:r>
                      <a:endParaRPr lang="en-US" sz="1200" dirty="0"/>
                    </a:p>
                  </a:txBody>
                  <a:tcPr/>
                </a:tc>
                <a:tc>
                  <a:txBody>
                    <a:bodyPr/>
                    <a:lstStyle/>
                    <a:p>
                      <a:pPr algn="ctr"/>
                      <a:r>
                        <a:rPr lang="en-US" altLang="en-US" sz="1200" dirty="0"/>
                        <a:t>5.5</a:t>
                      </a:r>
                      <a:endParaRPr lang="en-US" sz="1200" dirty="0"/>
                    </a:p>
                  </a:txBody>
                  <a:tcPr/>
                </a:tc>
                <a:tc>
                  <a:txBody>
                    <a:bodyPr/>
                    <a:lstStyle/>
                    <a:p>
                      <a:pPr algn="ctr"/>
                      <a:r>
                        <a:rPr lang="en-US" altLang="en-US" sz="1200" dirty="0"/>
                        <a:t>3.0</a:t>
                      </a:r>
                      <a:endParaRPr lang="en-US" sz="1200" dirty="0"/>
                    </a:p>
                  </a:txBody>
                  <a:tcPr/>
                </a:tc>
                <a:tc>
                  <a:txBody>
                    <a:bodyPr/>
                    <a:lstStyle/>
                    <a:p>
                      <a:pPr algn="ctr"/>
                      <a:r>
                        <a:rPr lang="en-US" altLang="en-US" sz="1200" dirty="0"/>
                        <a:t>2.7</a:t>
                      </a:r>
                      <a:endParaRPr lang="en-US" sz="1200" dirty="0"/>
                    </a:p>
                  </a:txBody>
                  <a:tcPr/>
                </a:tc>
                <a:extLst>
                  <a:ext uri="{0D108BD9-81ED-4DB2-BD59-A6C34878D82A}">
                    <a16:rowId xmlns:a16="http://schemas.microsoft.com/office/drawing/2014/main" val="318953918"/>
                  </a:ext>
                </a:extLst>
              </a:tr>
            </a:tbl>
          </a:graphicData>
        </a:graphic>
      </p:graphicFrame>
    </p:spTree>
    <p:extLst>
      <p:ext uri="{BB962C8B-B14F-4D97-AF65-F5344CB8AC3E}">
        <p14:creationId xmlns:p14="http://schemas.microsoft.com/office/powerpoint/2010/main" val="12480456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altLang="en-US" sz="4000" dirty="0"/>
              <a:t>Caution about Stepwise Regression!</a:t>
            </a:r>
          </a:p>
        </p:txBody>
      </p:sp>
      <p:sp>
        <p:nvSpPr>
          <p:cNvPr id="73731" name="Rectangle 3"/>
          <p:cNvSpPr>
            <a:spLocks noGrp="1" noChangeArrowheads="1"/>
          </p:cNvSpPr>
          <p:nvPr>
            <p:ph type="body" idx="1"/>
          </p:nvPr>
        </p:nvSpPr>
        <p:spPr/>
        <p:txBody>
          <a:bodyPr/>
          <a:lstStyle/>
          <a:p>
            <a:r>
              <a:rPr lang="en-US" altLang="en-US" dirty="0"/>
              <a:t>Do not jump to the conclusion:</a:t>
            </a:r>
          </a:p>
          <a:p>
            <a:pPr lvl="1"/>
            <a:r>
              <a:rPr lang="en-US" altLang="en-US" dirty="0"/>
              <a:t>That all the important predictor variables for predicting </a:t>
            </a:r>
            <a:r>
              <a:rPr lang="en-US" altLang="en-US" i="1" dirty="0"/>
              <a:t>y</a:t>
            </a:r>
            <a:r>
              <a:rPr lang="en-US" altLang="en-US" dirty="0"/>
              <a:t> have been identified, or</a:t>
            </a:r>
          </a:p>
          <a:p>
            <a:pPr lvl="1"/>
            <a:r>
              <a:rPr lang="en-US" altLang="en-US" dirty="0"/>
              <a:t>That all the unimportant predictor variables have been eliminated</a:t>
            </a:r>
          </a:p>
        </p:txBody>
      </p:sp>
    </p:spTree>
    <p:extLst>
      <p:ext uri="{BB962C8B-B14F-4D97-AF65-F5344CB8AC3E}">
        <p14:creationId xmlns:p14="http://schemas.microsoft.com/office/powerpoint/2010/main" val="3399570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Partial Residuals</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0542" y="2354444"/>
            <a:ext cx="6442922"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4" name="TextBox 3"/>
              <p:cNvSpPr txBox="1"/>
              <p:nvPr/>
            </p:nvSpPr>
            <p:spPr>
              <a:xfrm>
                <a:off x="3338569" y="1586968"/>
                <a:ext cx="5186869" cy="369332"/>
              </a:xfrm>
              <a:prstGeom prst="rect">
                <a:avLst/>
              </a:prstGeom>
              <a:noFill/>
            </p:spPr>
            <p:txBody>
              <a:bodyPr wrap="none" rtlCol="0">
                <a:noAutofit/>
              </a:bodyPr>
              <a:lstStyle/>
              <a:p>
                <a:pPr/>
                <a14:m>
                  <m:oMathPara xmlns:m="http://schemas.openxmlformats.org/officeDocument/2006/math">
                    <m:oMathParaPr>
                      <m:jc m:val="centerGroup"/>
                    </m:oMathParaPr>
                    <m:oMath xmlns:m="http://schemas.openxmlformats.org/officeDocument/2006/math">
                      <m:r>
                        <a:rPr lang="en-US" i="1">
                          <a:latin typeface="Cambria Math"/>
                          <a:ea typeface="Cambria Math"/>
                        </a:rPr>
                        <m:t>𝜇</m:t>
                      </m:r>
                      <m:d>
                        <m:dPr>
                          <m:begChr m:val="{"/>
                          <m:endChr m:val="}"/>
                          <m:ctrlPr>
                            <a:rPr lang="en-US" i="1">
                              <a:latin typeface="Cambria Math" panose="02040503050406030204" pitchFamily="18" charset="0"/>
                              <a:ea typeface="Cambria Math"/>
                            </a:rPr>
                          </m:ctrlPr>
                        </m:dPr>
                        <m:e>
                          <m:r>
                            <a:rPr lang="en-US" i="1">
                              <a:latin typeface="Cambria Math"/>
                              <a:ea typeface="Cambria Math"/>
                            </a:rPr>
                            <m:t>𝑙𝑏𝑟𝑎𝑖𝑛</m:t>
                          </m:r>
                        </m:e>
                        <m:e>
                          <m:r>
                            <a:rPr lang="en-US" i="1">
                              <a:latin typeface="Cambria Math"/>
                              <a:ea typeface="Cambria Math"/>
                            </a:rPr>
                            <m:t>𝑙𝑏𝑜𝑑𝑦</m:t>
                          </m:r>
                          <m:r>
                            <a:rPr lang="en-US" i="1">
                              <a:latin typeface="Cambria Math"/>
                              <a:ea typeface="Cambria Math"/>
                            </a:rPr>
                            <m:t>,</m:t>
                          </m:r>
                          <m:r>
                            <a:rPr lang="en-US" i="1">
                              <a:latin typeface="Cambria Math"/>
                              <a:ea typeface="Cambria Math"/>
                            </a:rPr>
                            <m:t>𝑙𝑔𝑒𝑠𝑡</m:t>
                          </m:r>
                        </m:e>
                      </m:d>
                      <m:r>
                        <a:rPr lang="en-US" i="1">
                          <a:latin typeface="Cambria Math"/>
                          <a:ea typeface="Cambria Math"/>
                        </a:rPr>
                        <m:t>= </m:t>
                      </m:r>
                      <m:sSub>
                        <m:sSubPr>
                          <m:ctrlPr>
                            <a:rPr lang="en-US" i="1">
                              <a:latin typeface="Cambria Math" panose="02040503050406030204" pitchFamily="18" charset="0"/>
                              <a:ea typeface="Cambria Math"/>
                            </a:rPr>
                          </m:ctrlPr>
                        </m:sSubPr>
                        <m:e>
                          <m:r>
                            <a:rPr lang="en-US" i="1">
                              <a:latin typeface="Cambria Math"/>
                              <a:ea typeface="Cambria Math"/>
                            </a:rPr>
                            <m:t>𝛽</m:t>
                          </m:r>
                        </m:e>
                        <m:sub>
                          <m:r>
                            <a:rPr lang="en-US" i="1">
                              <a:latin typeface="Cambria Math"/>
                              <a:ea typeface="Cambria Math"/>
                            </a:rPr>
                            <m:t>0</m:t>
                          </m:r>
                        </m:sub>
                      </m:sSub>
                      <m:r>
                        <a:rPr lang="en-US" i="1">
                          <a:latin typeface="Cambria Math"/>
                          <a:ea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𝛽</m:t>
                          </m:r>
                        </m:e>
                        <m:sub>
                          <m:r>
                            <a:rPr lang="en-US" i="1">
                              <a:latin typeface="Cambria Math"/>
                              <a:ea typeface="Cambria Math"/>
                            </a:rPr>
                            <m:t>1</m:t>
                          </m:r>
                        </m:sub>
                      </m:sSub>
                      <m:r>
                        <a:rPr lang="en-US" i="1">
                          <a:latin typeface="Cambria Math"/>
                          <a:ea typeface="Cambria Math"/>
                        </a:rPr>
                        <m:t>𝑙𝑏𝑜𝑑𝑦</m:t>
                      </m:r>
                      <m:r>
                        <a:rPr lang="en-US" i="1">
                          <a:latin typeface="Cambria Math"/>
                          <a:ea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𝛽</m:t>
                          </m:r>
                        </m:e>
                        <m:sub>
                          <m:r>
                            <a:rPr lang="en-US" i="1">
                              <a:latin typeface="Cambria Math"/>
                              <a:ea typeface="Cambria Math"/>
                            </a:rPr>
                            <m:t>2</m:t>
                          </m:r>
                        </m:sub>
                      </m:sSub>
                      <m:r>
                        <a:rPr lang="en-US" i="1">
                          <a:latin typeface="Cambria Math"/>
                          <a:ea typeface="Cambria Math"/>
                        </a:rPr>
                        <m:t>𝑙𝑔𝑒𝑠𝑡</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3338569" y="1586968"/>
                <a:ext cx="5186869" cy="369332"/>
              </a:xfrm>
              <a:prstGeom prst="rect">
                <a:avLst/>
              </a:prstGeom>
              <a:blipFill>
                <a:blip r:embed="rId3"/>
                <a:stretch>
                  <a:fillRect b="-14754"/>
                </a:stretch>
              </a:blipFill>
            </p:spPr>
            <p:txBody>
              <a:bodyPr/>
              <a:lstStyle/>
              <a:p>
                <a:r>
                  <a:rPr lang="en-US">
                    <a:noFill/>
                  </a:rPr>
                  <a:t> </a:t>
                </a:r>
              </a:p>
            </p:txBody>
          </p:sp>
        </mc:Fallback>
      </mc:AlternateContent>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5648" y="3333613"/>
            <a:ext cx="7492711" cy="64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395" y="4379457"/>
            <a:ext cx="4759216" cy="42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Connector 5"/>
          <p:cNvCxnSpPr/>
          <p:nvPr/>
        </p:nvCxnSpPr>
        <p:spPr>
          <a:xfrm>
            <a:off x="5029200" y="4876800"/>
            <a:ext cx="0" cy="1371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5029200" y="6248400"/>
            <a:ext cx="2057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307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4452938" y="5244193"/>
            <a:ext cx="638175"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53100" y="6324600"/>
            <a:ext cx="609600"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5801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5"/>
                                        </p:tgtEl>
                                        <p:attrNameLst>
                                          <p:attrName>style.visibility</p:attrName>
                                        </p:attrNameLst>
                                      </p:cBhvr>
                                      <p:to>
                                        <p:strVal val="visible"/>
                                      </p:to>
                                    </p:set>
                                    <p:animEffect transition="in" filter="fade">
                                      <p:cBhvr>
                                        <p:cTn id="12" dur="500"/>
                                        <p:tgtEl>
                                          <p:spTgt spid="30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6"/>
                                        </p:tgtEl>
                                        <p:attrNameLst>
                                          <p:attrName>style.visibility</p:attrName>
                                        </p:attrNameLst>
                                      </p:cBhvr>
                                      <p:to>
                                        <p:strVal val="visible"/>
                                      </p:to>
                                    </p:set>
                                    <p:animEffect transition="in" filter="fade">
                                      <p:cBhvr>
                                        <p:cTn id="17"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altLang="en-US" sz="4000" dirty="0"/>
              <a:t>Caution about Stepwise Regression! (cont.)</a:t>
            </a:r>
          </a:p>
        </p:txBody>
      </p:sp>
      <p:sp>
        <p:nvSpPr>
          <p:cNvPr id="74755" name="Rectangle 3"/>
          <p:cNvSpPr>
            <a:spLocks noGrp="1" noChangeArrowheads="1"/>
          </p:cNvSpPr>
          <p:nvPr>
            <p:ph type="body" idx="1"/>
          </p:nvPr>
        </p:nvSpPr>
        <p:spPr/>
        <p:txBody>
          <a:bodyPr/>
          <a:lstStyle/>
          <a:p>
            <a:r>
              <a:rPr lang="en-US" altLang="en-US" dirty="0"/>
              <a:t>Many </a:t>
            </a:r>
            <a:r>
              <a:rPr lang="en-US" altLang="en-US" i="1" dirty="0"/>
              <a:t>t</a:t>
            </a:r>
            <a:r>
              <a:rPr lang="en-US" altLang="en-US" dirty="0"/>
              <a:t>-tests are conducted in a stepwise regression procedure</a:t>
            </a:r>
          </a:p>
          <a:p>
            <a:r>
              <a:rPr lang="en-US" altLang="en-US" dirty="0"/>
              <a:t>The probability is high:</a:t>
            </a:r>
          </a:p>
          <a:p>
            <a:pPr lvl="1"/>
            <a:r>
              <a:rPr lang="en-US" altLang="en-US" dirty="0"/>
              <a:t>That we included some unimportant predictors</a:t>
            </a:r>
          </a:p>
          <a:p>
            <a:pPr lvl="1"/>
            <a:r>
              <a:rPr lang="en-US" altLang="en-US" dirty="0"/>
              <a:t>That we excluded some important predictors</a:t>
            </a:r>
          </a:p>
        </p:txBody>
      </p:sp>
    </p:spTree>
    <p:extLst>
      <p:ext uri="{BB962C8B-B14F-4D97-AF65-F5344CB8AC3E}">
        <p14:creationId xmlns:p14="http://schemas.microsoft.com/office/powerpoint/2010/main" val="15048924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dirty="0"/>
              <a:t>Drawbacks of Stepwise Regression</a:t>
            </a:r>
          </a:p>
        </p:txBody>
      </p:sp>
      <p:sp>
        <p:nvSpPr>
          <p:cNvPr id="15363" name="Rectangle 3"/>
          <p:cNvSpPr>
            <a:spLocks noGrp="1" noChangeArrowheads="1"/>
          </p:cNvSpPr>
          <p:nvPr>
            <p:ph type="body" idx="1"/>
          </p:nvPr>
        </p:nvSpPr>
        <p:spPr/>
        <p:txBody>
          <a:bodyPr/>
          <a:lstStyle/>
          <a:p>
            <a:r>
              <a:rPr lang="en-US" altLang="en-US" dirty="0"/>
              <a:t>The final model is not guaranteed to be optimal in any specified sense.</a:t>
            </a:r>
          </a:p>
          <a:p>
            <a:r>
              <a:rPr lang="en-US" altLang="en-US" dirty="0"/>
              <a:t>Stepwise regression is sensitive to models with high multicollinearity.</a:t>
            </a:r>
          </a:p>
          <a:p>
            <a:r>
              <a:rPr lang="en-US" altLang="en-US" dirty="0"/>
              <a:t>The procedure yields a single final model, although in practice there are often several equally good models.</a:t>
            </a:r>
          </a:p>
          <a:p>
            <a:r>
              <a:rPr lang="en-US" altLang="en-US" dirty="0"/>
              <a:t>It doesn’t take into account a researcher’s knowledge about the predictors.</a:t>
            </a:r>
          </a:p>
        </p:txBody>
      </p:sp>
    </p:spTree>
    <p:extLst>
      <p:ext uri="{BB962C8B-B14F-4D97-AF65-F5344CB8AC3E}">
        <p14:creationId xmlns:p14="http://schemas.microsoft.com/office/powerpoint/2010/main" val="41599980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anim calcmode="lin" valueType="num">
                                      <p:cBhvr additive="base">
                                        <p:cTn id="7" dur="500" fill="hold"/>
                                        <p:tgtEl>
                                          <p:spTgt spid="1536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536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5363">
                                            <p:txEl>
                                              <p:pRg st="1" end="1"/>
                                            </p:txEl>
                                          </p:spTgt>
                                        </p:tgtEl>
                                        <p:attrNameLst>
                                          <p:attrName>style.visibility</p:attrName>
                                        </p:attrNameLst>
                                      </p:cBhvr>
                                      <p:to>
                                        <p:strVal val="visible"/>
                                      </p:to>
                                    </p:set>
                                    <p:anim calcmode="lin" valueType="num">
                                      <p:cBhvr additive="base">
                                        <p:cTn id="13" dur="500" fill="hold"/>
                                        <p:tgtEl>
                                          <p:spTgt spid="15363">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536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5363">
                                            <p:txEl>
                                              <p:pRg st="2" end="2"/>
                                            </p:txEl>
                                          </p:spTgt>
                                        </p:tgtEl>
                                        <p:attrNameLst>
                                          <p:attrName>style.visibility</p:attrName>
                                        </p:attrNameLst>
                                      </p:cBhvr>
                                      <p:to>
                                        <p:strVal val="visible"/>
                                      </p:to>
                                    </p:set>
                                    <p:anim calcmode="lin" valueType="num">
                                      <p:cBhvr additive="base">
                                        <p:cTn id="19" dur="500" fill="hold"/>
                                        <p:tgtEl>
                                          <p:spTgt spid="15363">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536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5363">
                                            <p:txEl>
                                              <p:pRg st="3" end="3"/>
                                            </p:txEl>
                                          </p:spTgt>
                                        </p:tgtEl>
                                        <p:attrNameLst>
                                          <p:attrName>style.visibility</p:attrName>
                                        </p:attrNameLst>
                                      </p:cBhvr>
                                      <p:to>
                                        <p:strVal val="visible"/>
                                      </p:to>
                                    </p:set>
                                    <p:anim calcmode="lin" valueType="num">
                                      <p:cBhvr additive="base">
                                        <p:cTn id="25" dur="500" fill="hold"/>
                                        <p:tgtEl>
                                          <p:spTgt spid="15363">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1536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Selection Criteria</a:t>
            </a:r>
          </a:p>
        </p:txBody>
      </p:sp>
      <p:sp>
        <p:nvSpPr>
          <p:cNvPr id="3" name="Content Placeholder 2"/>
          <p:cNvSpPr>
            <a:spLocks noGrp="1"/>
          </p:cNvSpPr>
          <p:nvPr>
            <p:ph idx="1"/>
          </p:nvPr>
        </p:nvSpPr>
        <p:spPr>
          <a:xfrm>
            <a:off x="609600" y="1600204"/>
            <a:ext cx="10972800" cy="640390"/>
          </a:xfrm>
        </p:spPr>
        <p:txBody>
          <a:bodyPr/>
          <a:lstStyle/>
          <a:p>
            <a:r>
              <a:rPr lang="en-US" sz="1800" dirty="0"/>
              <a:t>There are many other criteria to perform variable selection with besides the F or </a:t>
            </a:r>
            <a:r>
              <a:rPr lang="en-US" sz="1800" i="1" dirty="0"/>
              <a:t>t</a:t>
            </a:r>
            <a:r>
              <a:rPr lang="en-US" sz="1800" dirty="0"/>
              <a:t> statistics!</a:t>
            </a:r>
          </a:p>
          <a:p>
            <a:r>
              <a:rPr lang="en-US" sz="1800" dirty="0"/>
              <a:t>Here are a few:</a:t>
            </a:r>
          </a:p>
        </p:txBody>
      </p:sp>
      <p:pic>
        <p:nvPicPr>
          <p:cNvPr id="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17821" b="17809"/>
          <a:stretch/>
        </p:blipFill>
        <p:spPr bwMode="auto">
          <a:xfrm>
            <a:off x="2011843" y="3025461"/>
            <a:ext cx="2813351" cy="338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29206" b="11397"/>
          <a:stretch/>
        </p:blipFill>
        <p:spPr bwMode="auto">
          <a:xfrm>
            <a:off x="1922165" y="4370783"/>
            <a:ext cx="2992706" cy="2644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9400" y="4957617"/>
            <a:ext cx="2219678"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2185" y="5853635"/>
            <a:ext cx="3078115" cy="3919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rotWithShape="1">
          <a:blip r:embed="rId7">
            <a:extLst>
              <a:ext uri="{28A0092B-C50C-407E-A947-70E740481C1C}">
                <a14:useLocalDpi xmlns:a14="http://schemas.microsoft.com/office/drawing/2010/main" val="0"/>
              </a:ext>
            </a:extLst>
          </a:blip>
          <a:srcRect l="5326" t="10372" r="2361" b="1715"/>
          <a:stretch/>
        </p:blipFill>
        <p:spPr bwMode="auto">
          <a:xfrm>
            <a:off x="2405844" y="5530465"/>
            <a:ext cx="2025349" cy="568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rotWithShape="1">
          <a:blip r:embed="rId8">
            <a:extLst>
              <a:ext uri="{28A0092B-C50C-407E-A947-70E740481C1C}">
                <a14:useLocalDpi xmlns:a14="http://schemas.microsoft.com/office/drawing/2010/main" val="0"/>
              </a:ext>
            </a:extLst>
          </a:blip>
          <a:srcRect l="3798" t="7944" b="9787"/>
          <a:stretch/>
        </p:blipFill>
        <p:spPr bwMode="auto">
          <a:xfrm>
            <a:off x="7277101" y="2876373"/>
            <a:ext cx="2438399" cy="607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6705600" y="2478167"/>
            <a:ext cx="3581400" cy="369332"/>
          </a:xfrm>
          <a:prstGeom prst="rect">
            <a:avLst/>
          </a:prstGeom>
          <a:noFill/>
        </p:spPr>
        <p:txBody>
          <a:bodyPr wrap="square" rtlCol="0">
            <a:noAutofit/>
          </a:bodyPr>
          <a:lstStyle/>
          <a:p>
            <a:pPr algn="ctr"/>
            <a:r>
              <a:rPr lang="en-US" dirty="0"/>
              <a:t>Smaller the Better/Closest to </a:t>
            </a:r>
            <a:r>
              <a:rPr lang="en-US" i="1" dirty="0"/>
              <a:t>p</a:t>
            </a:r>
            <a:endParaRPr lang="en-US" dirty="0"/>
          </a:p>
        </p:txBody>
      </p:sp>
      <p:sp>
        <p:nvSpPr>
          <p:cNvPr id="11" name="TextBox 10"/>
          <p:cNvSpPr txBox="1"/>
          <p:nvPr/>
        </p:nvSpPr>
        <p:spPr>
          <a:xfrm>
            <a:off x="2123118" y="2588225"/>
            <a:ext cx="2590800" cy="369332"/>
          </a:xfrm>
          <a:prstGeom prst="rect">
            <a:avLst/>
          </a:prstGeom>
          <a:noFill/>
        </p:spPr>
        <p:txBody>
          <a:bodyPr wrap="square" rtlCol="0">
            <a:noAutofit/>
          </a:bodyPr>
          <a:lstStyle/>
          <a:p>
            <a:pPr algn="ctr"/>
            <a:r>
              <a:rPr lang="en-US" dirty="0"/>
              <a:t>Smaller the Better</a:t>
            </a:r>
          </a:p>
        </p:txBody>
      </p:sp>
      <p:sp>
        <p:nvSpPr>
          <p:cNvPr id="12" name="TextBox 11"/>
          <p:cNvSpPr txBox="1"/>
          <p:nvPr/>
        </p:nvSpPr>
        <p:spPr>
          <a:xfrm>
            <a:off x="7185842" y="4622800"/>
            <a:ext cx="2590800" cy="276999"/>
          </a:xfrm>
          <a:prstGeom prst="rect">
            <a:avLst/>
          </a:prstGeom>
          <a:noFill/>
        </p:spPr>
        <p:txBody>
          <a:bodyPr wrap="square" rtlCol="0">
            <a:noAutofit/>
          </a:bodyPr>
          <a:lstStyle/>
          <a:p>
            <a:pPr algn="ctr"/>
            <a:r>
              <a:rPr lang="en-US" sz="1200" dirty="0"/>
              <a:t>Larger the Better</a:t>
            </a:r>
          </a:p>
        </p:txBody>
      </p:sp>
      <p:sp>
        <p:nvSpPr>
          <p:cNvPr id="13" name="TextBox 12"/>
          <p:cNvSpPr txBox="1"/>
          <p:nvPr/>
        </p:nvSpPr>
        <p:spPr>
          <a:xfrm>
            <a:off x="8884781" y="5238218"/>
            <a:ext cx="1636038" cy="276999"/>
          </a:xfrm>
          <a:prstGeom prst="rect">
            <a:avLst/>
          </a:prstGeom>
          <a:noFill/>
        </p:spPr>
        <p:txBody>
          <a:bodyPr wrap="square" rtlCol="0">
            <a:noAutofit/>
          </a:bodyPr>
          <a:lstStyle/>
          <a:p>
            <a:pPr algn="ctr"/>
            <a:r>
              <a:rPr lang="en-US" sz="1200" i="1" dirty="0"/>
              <a:t>Assuming no overfit.</a:t>
            </a:r>
          </a:p>
        </p:txBody>
      </p:sp>
      <mc:AlternateContent xmlns:mc="http://schemas.openxmlformats.org/markup-compatibility/2006" xmlns:a14="http://schemas.microsoft.com/office/drawing/2010/main">
        <mc:Choice Requires="a14">
          <p:sp>
            <p:nvSpPr>
              <p:cNvPr id="7" name="TextBox 6"/>
              <p:cNvSpPr txBox="1"/>
              <p:nvPr/>
            </p:nvSpPr>
            <p:spPr>
              <a:xfrm>
                <a:off x="1780377" y="3776581"/>
                <a:ext cx="3276282" cy="526298"/>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𝐴𝐼𝐶</m:t>
                      </m:r>
                      <m:r>
                        <a:rPr lang="en-US" i="1" smtClean="0">
                          <a:latin typeface="Cambria Math" charset="0"/>
                        </a:rPr>
                        <m:t>=</m:t>
                      </m:r>
                      <m:r>
                        <a:rPr lang="en-US" i="1" smtClean="0">
                          <a:latin typeface="Cambria Math" charset="0"/>
                        </a:rPr>
                        <m:t>𝑛</m:t>
                      </m:r>
                      <m:func>
                        <m:funcPr>
                          <m:ctrlPr>
                            <a:rPr lang="en-US" i="1">
                              <a:latin typeface="Cambria Math" panose="02040503050406030204" pitchFamily="18" charset="0"/>
                            </a:rPr>
                          </m:ctrlPr>
                        </m:funcPr>
                        <m:fName>
                          <m:r>
                            <m:rPr>
                              <m:sty m:val="p"/>
                            </m:rPr>
                            <a:rPr lang="en-US">
                              <a:latin typeface="Cambria Math" charset="0"/>
                            </a:rPr>
                            <m:t>log</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charset="0"/>
                                    </a:rPr>
                                    <m:t>𝑆𝑆𝑅𝑒𝑠</m:t>
                                  </m:r>
                                </m:num>
                                <m:den>
                                  <m:r>
                                    <a:rPr lang="en-US" i="1">
                                      <a:latin typeface="Cambria Math" charset="0"/>
                                    </a:rPr>
                                    <m:t>𝑛</m:t>
                                  </m:r>
                                </m:den>
                              </m:f>
                            </m:e>
                          </m:d>
                        </m:e>
                      </m:func>
                      <m:r>
                        <a:rPr lang="en-US" i="1">
                          <a:latin typeface="Cambria Math" charset="0"/>
                        </a:rPr>
                        <m:t>+2 (</m:t>
                      </m:r>
                      <m:r>
                        <a:rPr lang="en-US" i="1">
                          <a:latin typeface="Cambria Math" charset="0"/>
                        </a:rPr>
                        <m:t>𝑝</m:t>
                      </m:r>
                      <m:r>
                        <a:rPr lang="en-US" i="1">
                          <a:latin typeface="Cambria Math" charset="0"/>
                        </a:rPr>
                        <m:t>+1)</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780377" y="3776581"/>
                <a:ext cx="3276282" cy="526298"/>
              </a:xfrm>
              <a:prstGeom prst="rect">
                <a:avLst/>
              </a:prstGeom>
              <a:blipFill>
                <a:blip r:embed="rId9"/>
                <a:stretch>
                  <a:fillRect b="-186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1667558" y="4703120"/>
                <a:ext cx="3501921" cy="414537"/>
              </a:xfrm>
              <a:prstGeom prst="rect">
                <a:avLst/>
              </a:prstGeom>
              <a:noFill/>
            </p:spPr>
            <p:txBody>
              <a:bodyPr wrap="none" lIns="0" tIns="0" rIns="0" bIns="0" rtlCol="0">
                <a:noAutofit/>
              </a:bodyPr>
              <a:lstStyle/>
              <a:p>
                <a:r>
                  <a:rPr lang="en-US" dirty="0"/>
                  <a:t>BIC</a:t>
                </a:r>
                <a14:m>
                  <m:oMath xmlns:m="http://schemas.openxmlformats.org/officeDocument/2006/math">
                    <m:r>
                      <a:rPr lang="en-US" i="1">
                        <a:latin typeface="Cambria Math" charset="0"/>
                      </a:rPr>
                      <m:t>=</m:t>
                    </m:r>
                    <m:r>
                      <a:rPr lang="en-US" i="1">
                        <a:latin typeface="Cambria Math" charset="0"/>
                      </a:rPr>
                      <m:t>𝑛</m:t>
                    </m:r>
                    <m:func>
                      <m:funcPr>
                        <m:ctrlPr>
                          <a:rPr lang="en-US" i="1">
                            <a:latin typeface="Cambria Math" panose="02040503050406030204" pitchFamily="18" charset="0"/>
                          </a:rPr>
                        </m:ctrlPr>
                      </m:funcPr>
                      <m:fName>
                        <m:r>
                          <m:rPr>
                            <m:sty m:val="p"/>
                          </m:rPr>
                          <a:rPr lang="en-US">
                            <a:latin typeface="Cambria Math" charset="0"/>
                          </a:rPr>
                          <m:t>log</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charset="0"/>
                                  </a:rPr>
                                  <m:t>𝑆𝑆𝑅𝑒𝑠</m:t>
                                </m:r>
                              </m:num>
                              <m:den>
                                <m:r>
                                  <a:rPr lang="en-US" i="1">
                                    <a:latin typeface="Cambria Math" charset="0"/>
                                  </a:rPr>
                                  <m:t>𝑛</m:t>
                                </m:r>
                              </m:den>
                            </m:f>
                          </m:e>
                        </m:d>
                      </m:e>
                    </m:func>
                    <m:r>
                      <a:rPr lang="en-US" i="1">
                        <a:latin typeface="Cambria Math" charset="0"/>
                      </a:rPr>
                      <m:t>+</m:t>
                    </m:r>
                    <m:func>
                      <m:funcPr>
                        <m:ctrlPr>
                          <a:rPr lang="en-US" i="1">
                            <a:latin typeface="Cambria Math" panose="02040503050406030204" pitchFamily="18" charset="0"/>
                          </a:rPr>
                        </m:ctrlPr>
                      </m:funcPr>
                      <m:fName>
                        <m:r>
                          <m:rPr>
                            <m:sty m:val="p"/>
                          </m:rPr>
                          <a:rPr lang="en-US">
                            <a:latin typeface="Cambria Math" charset="0"/>
                          </a:rPr>
                          <m:t>log</m:t>
                        </m:r>
                      </m:fName>
                      <m:e>
                        <m:d>
                          <m:dPr>
                            <m:ctrlPr>
                              <a:rPr lang="en-US" i="1">
                                <a:latin typeface="Cambria Math" panose="02040503050406030204" pitchFamily="18" charset="0"/>
                              </a:rPr>
                            </m:ctrlPr>
                          </m:dPr>
                          <m:e>
                            <m:r>
                              <a:rPr lang="en-US" i="1">
                                <a:latin typeface="Cambria Math" charset="0"/>
                              </a:rPr>
                              <m:t>𝑛</m:t>
                            </m:r>
                          </m:e>
                        </m:d>
                      </m:e>
                    </m:func>
                    <m:r>
                      <a:rPr lang="en-US" i="1">
                        <a:latin typeface="Cambria Math" charset="0"/>
                      </a:rPr>
                      <m:t>(</m:t>
                    </m:r>
                    <m:r>
                      <a:rPr lang="en-US" i="1">
                        <a:latin typeface="Cambria Math" charset="0"/>
                      </a:rPr>
                      <m:t>𝑝</m:t>
                    </m:r>
                    <m:r>
                      <a:rPr lang="en-US" i="1">
                        <a:latin typeface="Cambria Math" charset="0"/>
                      </a:rPr>
                      <m:t>+1)</m:t>
                    </m:r>
                  </m:oMath>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1667558" y="4703120"/>
                <a:ext cx="3501921" cy="414537"/>
              </a:xfrm>
              <a:prstGeom prst="rect">
                <a:avLst/>
              </a:prstGeom>
              <a:blipFill>
                <a:blip r:embed="rId10"/>
                <a:stretch>
                  <a:fillRect l="-4181" t="-2941" r="-2265" b="-16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7402283" y="3802820"/>
                <a:ext cx="2188035" cy="591380"/>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𝐶𝑝</m:t>
                      </m:r>
                      <m:r>
                        <a:rPr lang="en-US" i="1">
                          <a:latin typeface="Cambria Math" charset="0"/>
                        </a:rPr>
                        <m:t>=</m:t>
                      </m:r>
                      <m:f>
                        <m:fPr>
                          <m:ctrlPr>
                            <a:rPr lang="en-US" i="1">
                              <a:latin typeface="Cambria Math" panose="02040503050406030204" pitchFamily="18" charset="0"/>
                            </a:rPr>
                          </m:ctrlPr>
                        </m:fPr>
                        <m:num>
                          <m:r>
                            <a:rPr lang="en-US" i="1">
                              <a:latin typeface="Cambria Math" charset="0"/>
                            </a:rPr>
                            <m:t>𝑆𝑆𝑅𝑒𝑠</m:t>
                          </m:r>
                        </m:num>
                        <m:den>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𝜎</m:t>
                                  </m:r>
                                </m:e>
                              </m:acc>
                            </m:e>
                            <m:sub>
                              <m:r>
                                <a:rPr lang="en-US" i="1">
                                  <a:latin typeface="Cambria Math" charset="0"/>
                                </a:rPr>
                                <m:t>𝐹𝑢𝑙𝑙</m:t>
                              </m:r>
                            </m:sub>
                            <m:sup>
                              <m:r>
                                <a:rPr lang="en-US" i="1">
                                  <a:latin typeface="Cambria Math" charset="0"/>
                                </a:rPr>
                                <m:t>2</m:t>
                              </m:r>
                            </m:sup>
                          </m:sSubSup>
                        </m:den>
                      </m:f>
                      <m:r>
                        <a:rPr lang="en-US" i="1">
                          <a:latin typeface="Cambria Math" panose="02040503050406030204" pitchFamily="18" charset="0"/>
                        </a:rPr>
                        <m:t>−</m:t>
                      </m:r>
                      <m:r>
                        <a:rPr lang="en-US" i="1">
                          <a:latin typeface="Cambria Math" panose="02040503050406030204" pitchFamily="18" charset="0"/>
                        </a:rPr>
                        <m:t>𝑛</m:t>
                      </m:r>
                      <m:r>
                        <a:rPr lang="en-US" i="1">
                          <a:latin typeface="Cambria Math" charset="0"/>
                        </a:rPr>
                        <m:t>+2</m:t>
                      </m:r>
                      <m:r>
                        <a:rPr lang="en-US" i="1">
                          <a:latin typeface="Cambria Math" charset="0"/>
                        </a:rPr>
                        <m:t>𝑝</m:t>
                      </m:r>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7402283" y="3802820"/>
                <a:ext cx="2188035" cy="591380"/>
              </a:xfrm>
              <a:prstGeom prst="rect">
                <a:avLst/>
              </a:prstGeom>
              <a:blipFill>
                <a:blip r:embed="rId11"/>
                <a:stretch>
                  <a:fillRect/>
                </a:stretch>
              </a:blipFill>
            </p:spPr>
            <p:txBody>
              <a:bodyPr/>
              <a:lstStyle/>
              <a:p>
                <a:r>
                  <a:rPr lang="en-US">
                    <a:noFill/>
                  </a:rPr>
                  <a:t> </a:t>
                </a:r>
              </a:p>
            </p:txBody>
          </p:sp>
        </mc:Fallback>
      </mc:AlternateContent>
      <p:sp>
        <p:nvSpPr>
          <p:cNvPr id="8" name="Rectangle 7"/>
          <p:cNvSpPr/>
          <p:nvPr/>
        </p:nvSpPr>
        <p:spPr>
          <a:xfrm>
            <a:off x="1361118" y="2394008"/>
            <a:ext cx="4114800" cy="37285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6629400" y="2398854"/>
            <a:ext cx="3733800" cy="20644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a:xfrm>
            <a:off x="6370685" y="4542637"/>
            <a:ext cx="4221115" cy="20867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mc:AlternateContent xmlns:mc="http://schemas.openxmlformats.org/markup-compatibility/2006" xmlns:a14="http://schemas.microsoft.com/office/drawing/2010/main">
        <mc:Choice Requires="a14">
          <p:sp>
            <p:nvSpPr>
              <p:cNvPr id="6" name="TextBox 5"/>
              <p:cNvSpPr txBox="1"/>
              <p:nvPr/>
            </p:nvSpPr>
            <p:spPr>
              <a:xfrm>
                <a:off x="7126912" y="3512335"/>
                <a:ext cx="2738777" cy="261610"/>
              </a:xfrm>
              <a:prstGeom prst="rect">
                <a:avLst/>
              </a:prstGeom>
              <a:noFill/>
            </p:spPr>
            <p:txBody>
              <a:bodyPr wrap="square" rtlCol="0">
                <a:noAutofit/>
              </a:bodyPr>
              <a:lstStyle/>
              <a:p>
                <a:r>
                  <a:rPr lang="en-US" sz="1100" dirty="0">
                    <a:solidFill>
                      <a:srgbClr val="FF0000"/>
                    </a:solidFill>
                  </a:rPr>
                  <a:t>p = number of parameters (including </a:t>
                </a:r>
                <a14:m>
                  <m:oMath xmlns:m="http://schemas.openxmlformats.org/officeDocument/2006/math">
                    <m:sSub>
                      <m:sSubPr>
                        <m:ctrlPr>
                          <a:rPr lang="en-US" sz="1100" i="1">
                            <a:solidFill>
                              <a:srgbClr val="FF0000"/>
                            </a:solidFill>
                            <a:latin typeface="Cambria Math" panose="02040503050406030204" pitchFamily="18" charset="0"/>
                          </a:rPr>
                        </m:ctrlPr>
                      </m:sSubPr>
                      <m:e>
                        <m:r>
                          <a:rPr lang="en-US" sz="1100" i="1">
                            <a:solidFill>
                              <a:srgbClr val="FF0000"/>
                            </a:solidFill>
                            <a:latin typeface="Cambria Math" panose="02040503050406030204" pitchFamily="18" charset="0"/>
                            <a:ea typeface="Cambria Math" panose="02040503050406030204" pitchFamily="18" charset="0"/>
                          </a:rPr>
                          <m:t>𝛽</m:t>
                        </m:r>
                      </m:e>
                      <m:sub>
                        <m:r>
                          <a:rPr lang="en-US" sz="1100" i="1">
                            <a:solidFill>
                              <a:srgbClr val="FF0000"/>
                            </a:solidFill>
                            <a:latin typeface="Cambria Math" panose="02040503050406030204" pitchFamily="18" charset="0"/>
                          </a:rPr>
                          <m:t>𝑜</m:t>
                        </m:r>
                      </m:sub>
                    </m:sSub>
                    <m:r>
                      <a:rPr lang="en-US" sz="1100" i="1">
                        <a:solidFill>
                          <a:srgbClr val="FF0000"/>
                        </a:solidFill>
                        <a:latin typeface="Cambria Math" panose="02040503050406030204" pitchFamily="18" charset="0"/>
                      </a:rPr>
                      <m:t>)</m:t>
                    </m:r>
                  </m:oMath>
                </a14:m>
                <a:endParaRPr lang="en-US" sz="1100" dirty="0">
                  <a:solidFill>
                    <a:srgbClr val="FF0000"/>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7126912" y="3512335"/>
                <a:ext cx="2738777" cy="261610"/>
              </a:xfrm>
              <a:prstGeom prst="rect">
                <a:avLst/>
              </a:prstGeom>
              <a:blipFill>
                <a:blip r:embed="rId12"/>
                <a:stretch>
                  <a:fillRect t="-2326" b="-139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1894518" y="3431678"/>
                <a:ext cx="3048000" cy="276999"/>
              </a:xfrm>
              <a:prstGeom prst="rect">
                <a:avLst/>
              </a:prstGeom>
              <a:noFill/>
            </p:spPr>
            <p:txBody>
              <a:bodyPr wrap="square" rtlCol="0">
                <a:noAutofit/>
              </a:bodyPr>
              <a:lstStyle/>
              <a:p>
                <a:pPr algn="ctr"/>
                <a:r>
                  <a:rPr lang="en-US" sz="1200" dirty="0">
                    <a:solidFill>
                      <a:srgbClr val="FF0000"/>
                    </a:solidFill>
                  </a:rPr>
                  <a:t>k = number of parameters (including </a:t>
                </a:r>
                <a14:m>
                  <m:oMath xmlns:m="http://schemas.openxmlformats.org/officeDocument/2006/math">
                    <m:sSub>
                      <m:sSubPr>
                        <m:ctrlPr>
                          <a:rPr lang="en-US" sz="1200" i="1">
                            <a:solidFill>
                              <a:srgbClr val="FF0000"/>
                            </a:solidFill>
                            <a:latin typeface="Cambria Math" panose="02040503050406030204" pitchFamily="18" charset="0"/>
                          </a:rPr>
                        </m:ctrlPr>
                      </m:sSubPr>
                      <m:e>
                        <m:r>
                          <a:rPr lang="en-US" sz="1200" i="1">
                            <a:solidFill>
                              <a:srgbClr val="FF0000"/>
                            </a:solidFill>
                            <a:latin typeface="Cambria Math" panose="02040503050406030204" pitchFamily="18" charset="0"/>
                            <a:ea typeface="Cambria Math" panose="02040503050406030204" pitchFamily="18" charset="0"/>
                          </a:rPr>
                          <m:t>𝛽</m:t>
                        </m:r>
                      </m:e>
                      <m:sub>
                        <m:r>
                          <a:rPr lang="en-US" sz="1200" i="1">
                            <a:solidFill>
                              <a:srgbClr val="FF0000"/>
                            </a:solidFill>
                            <a:latin typeface="Cambria Math" panose="02040503050406030204" pitchFamily="18" charset="0"/>
                          </a:rPr>
                          <m:t>𝑜</m:t>
                        </m:r>
                      </m:sub>
                    </m:sSub>
                    <m:r>
                      <a:rPr lang="en-US" sz="1200" i="1">
                        <a:solidFill>
                          <a:srgbClr val="FF0000"/>
                        </a:solidFill>
                        <a:latin typeface="Cambria Math" panose="02040503050406030204" pitchFamily="18" charset="0"/>
                      </a:rPr>
                      <m:t>)</m:t>
                    </m:r>
                  </m:oMath>
                </a14:m>
                <a:endParaRPr lang="en-US" sz="1200" dirty="0">
                  <a:solidFill>
                    <a:srgbClr val="FF0000"/>
                  </a:solidFill>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1894518" y="3431678"/>
                <a:ext cx="3048000" cy="276999"/>
              </a:xfrm>
              <a:prstGeom prst="rect">
                <a:avLst/>
              </a:prstGeom>
              <a:blipFill>
                <a:blip r:embed="rId13"/>
                <a:stretch>
                  <a:fillRect t="-4444"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1894518" y="5185561"/>
                <a:ext cx="3048000" cy="276999"/>
              </a:xfrm>
              <a:prstGeom prst="rect">
                <a:avLst/>
              </a:prstGeom>
              <a:noFill/>
            </p:spPr>
            <p:txBody>
              <a:bodyPr wrap="square" rtlCol="0">
                <a:noAutofit/>
              </a:bodyPr>
              <a:lstStyle/>
              <a:p>
                <a:r>
                  <a:rPr lang="en-US" sz="1200" dirty="0">
                    <a:solidFill>
                      <a:srgbClr val="FF0000"/>
                    </a:solidFill>
                  </a:rPr>
                  <a:t>p = number of parameters (including </a:t>
                </a:r>
                <a14:m>
                  <m:oMath xmlns:m="http://schemas.openxmlformats.org/officeDocument/2006/math">
                    <m:sSub>
                      <m:sSubPr>
                        <m:ctrlPr>
                          <a:rPr lang="en-US" sz="1200" i="1">
                            <a:solidFill>
                              <a:srgbClr val="FF0000"/>
                            </a:solidFill>
                            <a:latin typeface="Cambria Math" panose="02040503050406030204" pitchFamily="18" charset="0"/>
                          </a:rPr>
                        </m:ctrlPr>
                      </m:sSubPr>
                      <m:e>
                        <m:r>
                          <a:rPr lang="en-US" sz="1200" i="1">
                            <a:solidFill>
                              <a:srgbClr val="FF0000"/>
                            </a:solidFill>
                            <a:latin typeface="Cambria Math" panose="02040503050406030204" pitchFamily="18" charset="0"/>
                            <a:ea typeface="Cambria Math" panose="02040503050406030204" pitchFamily="18" charset="0"/>
                          </a:rPr>
                          <m:t>𝛽</m:t>
                        </m:r>
                      </m:e>
                      <m:sub>
                        <m:r>
                          <a:rPr lang="en-US" sz="1200" i="1">
                            <a:solidFill>
                              <a:srgbClr val="FF0000"/>
                            </a:solidFill>
                            <a:latin typeface="Cambria Math" panose="02040503050406030204" pitchFamily="18" charset="0"/>
                          </a:rPr>
                          <m:t>𝑜</m:t>
                        </m:r>
                      </m:sub>
                    </m:sSub>
                    <m:r>
                      <a:rPr lang="en-US" sz="1200" i="1">
                        <a:solidFill>
                          <a:srgbClr val="FF0000"/>
                        </a:solidFill>
                        <a:latin typeface="Cambria Math" panose="02040503050406030204" pitchFamily="18" charset="0"/>
                      </a:rPr>
                      <m:t>)</m:t>
                    </m:r>
                  </m:oMath>
                </a14:m>
                <a:endParaRPr lang="en-US" sz="1200" dirty="0">
                  <a:solidFill>
                    <a:srgbClr val="FF0000"/>
                  </a:solidFill>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1894518" y="5185561"/>
                <a:ext cx="3048000" cy="276999"/>
              </a:xfrm>
              <a:prstGeom prst="rect">
                <a:avLst/>
              </a:prstGeom>
              <a:blipFill>
                <a:blip r:embed="rId14"/>
                <a:stretch>
                  <a:fillRect l="-200" t="-4444" b="-15556"/>
                </a:stretch>
              </a:blipFill>
            </p:spPr>
            <p:txBody>
              <a:bodyPr/>
              <a:lstStyle/>
              <a:p>
                <a:r>
                  <a:rPr lang="en-US">
                    <a:noFill/>
                  </a:rPr>
                  <a:t> </a:t>
                </a:r>
              </a:p>
            </p:txBody>
          </p:sp>
        </mc:Fallback>
      </mc:AlternateContent>
      <p:sp>
        <p:nvSpPr>
          <p:cNvPr id="23" name="TextBox 22"/>
          <p:cNvSpPr txBox="1"/>
          <p:nvPr/>
        </p:nvSpPr>
        <p:spPr>
          <a:xfrm>
            <a:off x="7516042" y="6303448"/>
            <a:ext cx="1930400" cy="276999"/>
          </a:xfrm>
          <a:prstGeom prst="rect">
            <a:avLst/>
          </a:prstGeom>
          <a:noFill/>
        </p:spPr>
        <p:txBody>
          <a:bodyPr wrap="square" rtlCol="0">
            <a:noAutofit/>
          </a:bodyPr>
          <a:lstStyle/>
          <a:p>
            <a:r>
              <a:rPr lang="en-US" sz="1200" dirty="0">
                <a:solidFill>
                  <a:srgbClr val="FF0000"/>
                </a:solidFill>
              </a:rPr>
              <a:t>p = number of predictors</a:t>
            </a:r>
          </a:p>
        </p:txBody>
      </p:sp>
      <p:sp>
        <p:nvSpPr>
          <p:cNvPr id="9" name="TextBox 8">
            <a:extLst>
              <a:ext uri="{FF2B5EF4-FFF2-40B4-BE49-F238E27FC236}">
                <a16:creationId xmlns:a16="http://schemas.microsoft.com/office/drawing/2014/main" id="{7CF04046-AAE9-4555-9B1D-55065FD80C0B}"/>
              </a:ext>
            </a:extLst>
          </p:cNvPr>
          <p:cNvSpPr txBox="1"/>
          <p:nvPr/>
        </p:nvSpPr>
        <p:spPr>
          <a:xfrm>
            <a:off x="608470" y="6260068"/>
            <a:ext cx="5609815" cy="369332"/>
          </a:xfrm>
          <a:prstGeom prst="rect">
            <a:avLst/>
          </a:prstGeom>
          <a:noFill/>
        </p:spPr>
        <p:txBody>
          <a:bodyPr wrap="square" rtlCol="0">
            <a:noAutofit/>
          </a:bodyPr>
          <a:lstStyle/>
          <a:p>
            <a:r>
              <a:rPr lang="en-US" dirty="0"/>
              <a:t>L = Max(likelihood function), will learn in later course.</a:t>
            </a:r>
          </a:p>
        </p:txBody>
      </p:sp>
    </p:spTree>
    <p:extLst>
      <p:ext uri="{BB962C8B-B14F-4D97-AF65-F5344CB8AC3E}">
        <p14:creationId xmlns:p14="http://schemas.microsoft.com/office/powerpoint/2010/main" val="2966043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fade">
                                      <p:cBhvr>
                                        <p:cTn id="10" dur="500"/>
                                        <p:tgtEl>
                                          <p:spTgt spid="4098"/>
                                        </p:tgtEl>
                                      </p:cBhvr>
                                    </p:animEffect>
                                  </p:childTnLst>
                                </p:cTn>
                              </p:par>
                              <p:par>
                                <p:cTn id="11" presetID="10" presetClass="entr" presetSubtype="0" fill="hold" nodeType="withEffect">
                                  <p:stCondLst>
                                    <p:cond delay="0"/>
                                  </p:stCondLst>
                                  <p:childTnLst>
                                    <p:set>
                                      <p:cBhvr>
                                        <p:cTn id="12" dur="1" fill="hold">
                                          <p:stCondLst>
                                            <p:cond delay="0"/>
                                          </p:stCondLst>
                                        </p:cTn>
                                        <p:tgtEl>
                                          <p:spTgt spid="4101"/>
                                        </p:tgtEl>
                                        <p:attrNameLst>
                                          <p:attrName>style.visibility</p:attrName>
                                        </p:attrNameLst>
                                      </p:cBhvr>
                                      <p:to>
                                        <p:strVal val="visible"/>
                                      </p:to>
                                    </p:set>
                                    <p:animEffect transition="in" filter="fade">
                                      <p:cBhvr>
                                        <p:cTn id="13" dur="500"/>
                                        <p:tgtEl>
                                          <p:spTgt spid="410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102"/>
                                        </p:tgtEl>
                                        <p:attrNameLst>
                                          <p:attrName>style.visibility</p:attrName>
                                        </p:attrNameLst>
                                      </p:cBhvr>
                                      <p:to>
                                        <p:strVal val="visible"/>
                                      </p:to>
                                    </p:set>
                                    <p:animEffect transition="in" filter="fade">
                                      <p:cBhvr>
                                        <p:cTn id="38" dur="500"/>
                                        <p:tgtEl>
                                          <p:spTgt spid="410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099"/>
                                        </p:tgtEl>
                                        <p:attrNameLst>
                                          <p:attrName>style.visibility</p:attrName>
                                        </p:attrNameLst>
                                      </p:cBhvr>
                                      <p:to>
                                        <p:strVal val="visible"/>
                                      </p:to>
                                    </p:set>
                                    <p:animEffect transition="in" filter="fade">
                                      <p:cBhvr>
                                        <p:cTn id="55" dur="500"/>
                                        <p:tgtEl>
                                          <p:spTgt spid="4099"/>
                                        </p:tgtEl>
                                      </p:cBhvr>
                                    </p:animEffect>
                                  </p:childTnLst>
                                </p:cTn>
                              </p:par>
                              <p:par>
                                <p:cTn id="56" presetID="10" presetClass="entr" presetSubtype="0" fill="hold" nodeType="withEffect">
                                  <p:stCondLst>
                                    <p:cond delay="0"/>
                                  </p:stCondLst>
                                  <p:childTnLst>
                                    <p:set>
                                      <p:cBhvr>
                                        <p:cTn id="57" dur="1" fill="hold">
                                          <p:stCondLst>
                                            <p:cond delay="0"/>
                                          </p:stCondLst>
                                        </p:cTn>
                                        <p:tgtEl>
                                          <p:spTgt spid="4100"/>
                                        </p:tgtEl>
                                        <p:attrNameLst>
                                          <p:attrName>style.visibility</p:attrName>
                                        </p:attrNameLst>
                                      </p:cBhvr>
                                      <p:to>
                                        <p:strVal val="visible"/>
                                      </p:to>
                                    </p:set>
                                    <p:animEffect transition="in" filter="fade">
                                      <p:cBhvr>
                                        <p:cTn id="58" dur="500"/>
                                        <p:tgtEl>
                                          <p:spTgt spid="410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500"/>
                                        <p:tgtEl>
                                          <p:spTgt spid="1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fade">
                                      <p:cBhvr>
                                        <p:cTn id="7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2" grpId="0"/>
      <p:bldP spid="13" grpId="0"/>
      <p:bldP spid="7" grpId="0"/>
      <p:bldP spid="16" grpId="0"/>
      <p:bldP spid="17" grpId="0"/>
      <p:bldP spid="8" grpId="0" animBg="1"/>
      <p:bldP spid="19" grpId="0" animBg="1"/>
      <p:bldP spid="20" grpId="0" animBg="1"/>
      <p:bldP spid="6" grpId="0"/>
      <p:bldP spid="21" grpId="0"/>
      <p:bldP spid="22" grpId="0"/>
      <p:bldP spid="23" grpId="0"/>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67593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p:txBody>
          <a:bodyPr/>
          <a:lstStyle/>
          <a:p>
            <a:r>
              <a:rPr lang="en-US" dirty="0"/>
              <a:t>Example</a:t>
            </a:r>
          </a:p>
        </p:txBody>
      </p:sp>
      <p:sp>
        <p:nvSpPr>
          <p:cNvPr id="5" name="Subtitle 4"/>
          <p:cNvSpPr>
            <a:spLocks noGrp="1"/>
          </p:cNvSpPr>
          <p:nvPr>
            <p:ph type="subTitle" idx="1"/>
          </p:nvPr>
        </p:nvSpPr>
        <p:spPr/>
        <p:txBody>
          <a:bodyPr/>
          <a:lstStyle/>
          <a:p>
            <a:r>
              <a:rPr lang="en-US" dirty="0"/>
              <a:t>SAT and Student Dollars ($AT)!</a:t>
            </a:r>
          </a:p>
        </p:txBody>
      </p:sp>
    </p:spTree>
    <p:extLst>
      <p:ext uri="{BB962C8B-B14F-4D97-AF65-F5344CB8AC3E}">
        <p14:creationId xmlns:p14="http://schemas.microsoft.com/office/powerpoint/2010/main" val="14359932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Example 2: SAT Analysis </a:t>
            </a:r>
            <a:br>
              <a:rPr lang="en-US" sz="3200" dirty="0"/>
            </a:br>
            <a:r>
              <a:rPr lang="en-US" sz="3200" dirty="0"/>
              <a:t>QOI and Data</a:t>
            </a:r>
          </a:p>
        </p:txBody>
      </p:sp>
      <p:sp>
        <p:nvSpPr>
          <p:cNvPr id="3" name="Content Placeholder 2"/>
          <p:cNvSpPr>
            <a:spLocks noGrp="1"/>
          </p:cNvSpPr>
          <p:nvPr>
            <p:ph idx="1"/>
          </p:nvPr>
        </p:nvSpPr>
        <p:spPr/>
        <p:txBody>
          <a:bodyPr/>
          <a:lstStyle/>
          <a:p>
            <a:r>
              <a:rPr lang="en-US" sz="2000" dirty="0"/>
              <a:t>QOI: A common discussion in education is if, and to what extent, spending money on students is significantly associated with increased test scores. We would like to conduct an analysis to quantify any evidence that the amount of money spent on each student (Expend) is associated with an increase in the average SAT score for that state after accounting for possible confounding factors that have been recorded in the data set.</a:t>
            </a:r>
          </a:p>
          <a:p>
            <a:r>
              <a:rPr lang="en-US" sz="2000" dirty="0"/>
              <a:t>The data (50 observations … one for each state):</a:t>
            </a:r>
          </a:p>
          <a:p>
            <a:pPr lvl="1"/>
            <a:r>
              <a:rPr lang="en-US" sz="1800" dirty="0"/>
              <a:t>SAT: average SAT score for the state</a:t>
            </a:r>
          </a:p>
          <a:p>
            <a:pPr lvl="1"/>
            <a:r>
              <a:rPr lang="en-US" sz="1800" dirty="0"/>
              <a:t>Takers: percentage of the state’s students who take the test</a:t>
            </a:r>
          </a:p>
          <a:p>
            <a:pPr lvl="1"/>
            <a:r>
              <a:rPr lang="en-US" sz="1800" dirty="0"/>
              <a:t>Income: median income of families in the state</a:t>
            </a:r>
          </a:p>
          <a:p>
            <a:pPr lvl="1"/>
            <a:r>
              <a:rPr lang="en-US" sz="1800" dirty="0"/>
              <a:t>Years: average number of years students received formal education in social studies, natural sciences, and humanities</a:t>
            </a:r>
          </a:p>
          <a:p>
            <a:pPr lvl="1"/>
            <a:r>
              <a:rPr lang="en-US" sz="1800" dirty="0"/>
              <a:t>Public: percentage of test takers who attend public schools</a:t>
            </a:r>
          </a:p>
          <a:p>
            <a:pPr lvl="1"/>
            <a:r>
              <a:rPr lang="en-US" sz="1800" dirty="0"/>
              <a:t>Expend: amount of money in $100s that the state spends on each student</a:t>
            </a:r>
          </a:p>
          <a:p>
            <a:pPr lvl="1"/>
            <a:r>
              <a:rPr lang="en-US" sz="1800" dirty="0"/>
              <a:t>Rank: median percentile rank of the students in their secondary school</a:t>
            </a:r>
          </a:p>
        </p:txBody>
      </p:sp>
    </p:spTree>
    <p:extLst>
      <p:ext uri="{BB962C8B-B14F-4D97-AF65-F5344CB8AC3E}">
        <p14:creationId xmlns:p14="http://schemas.microsoft.com/office/powerpoint/2010/main" val="2186292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Example 2: SAT Analysis </a:t>
            </a:r>
            <a:br>
              <a:rPr lang="en-US" sz="3200" dirty="0"/>
            </a:br>
            <a:r>
              <a:rPr lang="en-US" sz="3200" dirty="0"/>
              <a:t>A Look at the Data</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0381" y="1877786"/>
            <a:ext cx="4370614" cy="43706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1006" y="2896041"/>
            <a:ext cx="4700074" cy="23341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2756808" y="5338718"/>
            <a:ext cx="2588078" cy="300082"/>
          </a:xfrm>
          <a:prstGeom prst="rect">
            <a:avLst/>
          </a:prstGeom>
          <a:noFill/>
        </p:spPr>
        <p:txBody>
          <a:bodyPr wrap="square" rtlCol="0">
            <a:noAutofit/>
          </a:bodyPr>
          <a:lstStyle/>
          <a:p>
            <a:pPr algn="ctr"/>
            <a:r>
              <a:rPr lang="en-US" sz="1350" dirty="0"/>
              <a:t>First 10 rows!</a:t>
            </a:r>
          </a:p>
        </p:txBody>
      </p:sp>
    </p:spTree>
    <p:extLst>
      <p:ext uri="{BB962C8B-B14F-4D97-AF65-F5344CB8AC3E}">
        <p14:creationId xmlns:p14="http://schemas.microsoft.com/office/powerpoint/2010/main" val="34213208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Example 2: SAT Analysis</a:t>
            </a:r>
            <a:br>
              <a:rPr lang="en-US" sz="3200" dirty="0"/>
            </a:br>
            <a:r>
              <a:rPr lang="en-US" sz="3200" dirty="0"/>
              <a:t>Tentative Model</a:t>
            </a:r>
          </a:p>
        </p:txBody>
      </p:sp>
      <p:sp>
        <p:nvSpPr>
          <p:cNvPr id="3" name="Content Placeholder 2"/>
          <p:cNvSpPr>
            <a:spLocks noGrp="1"/>
          </p:cNvSpPr>
          <p:nvPr>
            <p:ph idx="1"/>
          </p:nvPr>
        </p:nvSpPr>
        <p:spPr>
          <a:xfrm>
            <a:off x="609600" y="1600204"/>
            <a:ext cx="10972800" cy="936696"/>
          </a:xfrm>
        </p:spPr>
        <p:txBody>
          <a:bodyPr/>
          <a:lstStyle/>
          <a:p>
            <a:r>
              <a:rPr lang="en-US" sz="1800" dirty="0"/>
              <a:t>Judging from the scatter plot, it looks like takers may need to be transformed to achieve a linear relationship with SAT scores.</a:t>
            </a:r>
          </a:p>
          <a:p>
            <a:r>
              <a:rPr lang="en-US" sz="1800" dirty="0"/>
              <a:t>We will try a log transform.</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5195" y="2627231"/>
            <a:ext cx="2775407" cy="20927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2627231"/>
            <a:ext cx="2776875" cy="20927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462166" y="4840130"/>
            <a:ext cx="1338943" cy="300082"/>
          </a:xfrm>
          <a:prstGeom prst="rect">
            <a:avLst/>
          </a:prstGeom>
          <a:noFill/>
        </p:spPr>
        <p:txBody>
          <a:bodyPr wrap="square" rtlCol="0">
            <a:noAutofit/>
          </a:bodyPr>
          <a:lstStyle/>
          <a:p>
            <a:pPr algn="ctr"/>
            <a:r>
              <a:rPr lang="en-US" sz="1350" dirty="0"/>
              <a:t>Takers</a:t>
            </a:r>
          </a:p>
        </p:txBody>
      </p:sp>
      <p:sp>
        <p:nvSpPr>
          <p:cNvPr id="7" name="TextBox 6"/>
          <p:cNvSpPr txBox="1"/>
          <p:nvPr/>
        </p:nvSpPr>
        <p:spPr>
          <a:xfrm>
            <a:off x="7403427" y="4840130"/>
            <a:ext cx="1338943" cy="300082"/>
          </a:xfrm>
          <a:prstGeom prst="rect">
            <a:avLst/>
          </a:prstGeom>
          <a:noFill/>
        </p:spPr>
        <p:txBody>
          <a:bodyPr wrap="square" rtlCol="0">
            <a:noAutofit/>
          </a:bodyPr>
          <a:lstStyle/>
          <a:p>
            <a:pPr algn="ctr"/>
            <a:r>
              <a:rPr lang="en-US" sz="1350" dirty="0"/>
              <a:t>Log(Takers)</a:t>
            </a:r>
          </a:p>
        </p:txBody>
      </p:sp>
      <p:sp>
        <p:nvSpPr>
          <p:cNvPr id="5" name="TextBox 4"/>
          <p:cNvSpPr txBox="1"/>
          <p:nvPr/>
        </p:nvSpPr>
        <p:spPr>
          <a:xfrm>
            <a:off x="609600" y="5230544"/>
            <a:ext cx="10972799" cy="1477328"/>
          </a:xfrm>
          <a:prstGeom prst="rect">
            <a:avLst/>
          </a:prstGeom>
          <a:noFill/>
        </p:spPr>
        <p:txBody>
          <a:bodyPr wrap="square" rtlCol="0">
            <a:noAutofit/>
          </a:bodyPr>
          <a:lstStyle/>
          <a:p>
            <a:pPr marL="285750" indent="-285750">
              <a:buFont typeface="Arial" panose="020B0604020202020204" pitchFamily="34" charset="0"/>
              <a:buChar char="•"/>
            </a:pPr>
            <a:r>
              <a:rPr lang="en-US" dirty="0"/>
              <a:t>Our strategy here will be to try out various variable selection techniques to select those variables that may be associated with SAT score. </a:t>
            </a:r>
            <a:r>
              <a:rPr lang="en-US" i="1" dirty="0"/>
              <a:t>Our variable of interest (Expend) will be excluded from this process and then added in later after the potential confounders have been identified.</a:t>
            </a:r>
            <a:r>
              <a:rPr lang="en-US" b="1" dirty="0"/>
              <a:t> </a:t>
            </a:r>
            <a:r>
              <a:rPr lang="en-US" b="1" i="1" dirty="0"/>
              <a:t>Note that we had to notice the necessary transformation and that the variable selection technique would have missed this crucial step.</a:t>
            </a:r>
          </a:p>
        </p:txBody>
      </p:sp>
    </p:spTree>
    <p:extLst>
      <p:ext uri="{BB962C8B-B14F-4D97-AF65-F5344CB8AC3E}">
        <p14:creationId xmlns:p14="http://schemas.microsoft.com/office/powerpoint/2010/main" val="5355452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715001" y="1447801"/>
            <a:ext cx="4586321" cy="4600575"/>
          </a:xfrm>
          <a:prstGeom prst="rect">
            <a:avLst/>
          </a:prstGeom>
        </p:spPr>
      </p:pic>
      <p:sp>
        <p:nvSpPr>
          <p:cNvPr id="2" name="Title 1"/>
          <p:cNvSpPr>
            <a:spLocks noGrp="1"/>
          </p:cNvSpPr>
          <p:nvPr>
            <p:ph type="title"/>
          </p:nvPr>
        </p:nvSpPr>
        <p:spPr/>
        <p:txBody>
          <a:bodyPr/>
          <a:lstStyle/>
          <a:p>
            <a:r>
              <a:rPr lang="en-US" sz="3200" dirty="0"/>
              <a:t>Example 2: SAT Analysis</a:t>
            </a:r>
            <a:br>
              <a:rPr lang="en-US" sz="3200" dirty="0"/>
            </a:br>
            <a:r>
              <a:rPr lang="en-US" sz="3200" dirty="0"/>
              <a:t>A Look at the VIFs</a:t>
            </a: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7430" y="2590801"/>
            <a:ext cx="3646884" cy="23037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a:extLst>
              <a:ext uri="{FF2B5EF4-FFF2-40B4-BE49-F238E27FC236}">
                <a16:creationId xmlns:a16="http://schemas.microsoft.com/office/drawing/2014/main" id="{806FF110-9547-42B2-BBF9-79127472431E}"/>
              </a:ext>
            </a:extLst>
          </p:cNvPr>
          <p:cNvSpPr txBox="1"/>
          <p:nvPr/>
        </p:nvSpPr>
        <p:spPr>
          <a:xfrm>
            <a:off x="1600200" y="1752601"/>
            <a:ext cx="3581401" cy="646331"/>
          </a:xfrm>
          <a:prstGeom prst="rect">
            <a:avLst/>
          </a:prstGeom>
          <a:noFill/>
        </p:spPr>
        <p:txBody>
          <a:bodyPr wrap="square" rtlCol="0">
            <a:noAutofit/>
          </a:bodyPr>
          <a:lstStyle/>
          <a:p>
            <a:r>
              <a:rPr lang="en-US" dirty="0"/>
              <a:t>Tests multicollinearity</a:t>
            </a:r>
          </a:p>
          <a:p>
            <a:r>
              <a:rPr lang="en-US" dirty="0"/>
              <a:t>Guideline: VIF &gt; 10 is a red flag</a:t>
            </a:r>
          </a:p>
        </p:txBody>
      </p:sp>
      <p:pic>
        <p:nvPicPr>
          <p:cNvPr id="5" name="Picture 4">
            <a:extLst>
              <a:ext uri="{FF2B5EF4-FFF2-40B4-BE49-F238E27FC236}">
                <a16:creationId xmlns:a16="http://schemas.microsoft.com/office/drawing/2014/main" id="{5B37B069-EAD2-4E39-9763-6B1109D00197}"/>
              </a:ext>
            </a:extLst>
          </p:cNvPr>
          <p:cNvPicPr>
            <a:picLocks noChangeAspect="1"/>
          </p:cNvPicPr>
          <p:nvPr/>
        </p:nvPicPr>
        <p:blipFill>
          <a:blip r:embed="rId5"/>
          <a:stretch>
            <a:fillRect/>
          </a:stretch>
        </p:blipFill>
        <p:spPr>
          <a:xfrm>
            <a:off x="1801360" y="5825421"/>
            <a:ext cx="3687788" cy="445909"/>
          </a:xfrm>
          <a:prstGeom prst="rect">
            <a:avLst/>
          </a:prstGeom>
        </p:spPr>
      </p:pic>
    </p:spTree>
    <p:extLst>
      <p:ext uri="{BB962C8B-B14F-4D97-AF65-F5344CB8AC3E}">
        <p14:creationId xmlns:p14="http://schemas.microsoft.com/office/powerpoint/2010/main" val="27887914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Example 2: SAT Analysis</a:t>
            </a:r>
            <a:br>
              <a:rPr lang="en-US" sz="3200" dirty="0"/>
            </a:br>
            <a:r>
              <a:rPr lang="en-US" sz="3200" dirty="0"/>
              <a:t>Model Selection (Adj R</a:t>
            </a:r>
            <a:r>
              <a:rPr lang="en-US" sz="3200" baseline="30000" dirty="0"/>
              <a:t>2</a:t>
            </a:r>
            <a:r>
              <a:rPr lang="en-US" sz="3200" dirty="0"/>
              <a:t>)</a:t>
            </a:r>
          </a:p>
        </p:txBody>
      </p:sp>
      <p:sp>
        <p:nvSpPr>
          <p:cNvPr id="8" name="TextBox 7"/>
          <p:cNvSpPr txBox="1"/>
          <p:nvPr/>
        </p:nvSpPr>
        <p:spPr>
          <a:xfrm>
            <a:off x="5307613" y="2448837"/>
            <a:ext cx="1087113" cy="307777"/>
          </a:xfrm>
          <a:prstGeom prst="rect">
            <a:avLst/>
          </a:prstGeom>
          <a:noFill/>
        </p:spPr>
        <p:txBody>
          <a:bodyPr wrap="square" rtlCol="0">
            <a:noAutofit/>
          </a:bodyPr>
          <a:lstStyle/>
          <a:p>
            <a:pPr algn="ctr"/>
            <a:r>
              <a:rPr lang="en-US" sz="1400" b="1" dirty="0"/>
              <a:t>Forward</a:t>
            </a:r>
          </a:p>
        </p:txBody>
      </p:sp>
      <p:pic>
        <p:nvPicPr>
          <p:cNvPr id="512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0973" y="3653681"/>
            <a:ext cx="2609662" cy="1018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extBox 18"/>
          <p:cNvSpPr txBox="1"/>
          <p:nvPr/>
        </p:nvSpPr>
        <p:spPr>
          <a:xfrm>
            <a:off x="5307613" y="4028952"/>
            <a:ext cx="1087113" cy="307777"/>
          </a:xfrm>
          <a:prstGeom prst="rect">
            <a:avLst/>
          </a:prstGeom>
          <a:noFill/>
        </p:spPr>
        <p:txBody>
          <a:bodyPr wrap="square" rtlCol="0">
            <a:noAutofit/>
          </a:bodyPr>
          <a:lstStyle/>
          <a:p>
            <a:pPr algn="ctr"/>
            <a:r>
              <a:rPr lang="en-US" sz="1400" b="1" dirty="0"/>
              <a:t>Backward</a:t>
            </a:r>
          </a:p>
        </p:txBody>
      </p:sp>
      <p:pic>
        <p:nvPicPr>
          <p:cNvPr id="5129"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0973" y="5264193"/>
            <a:ext cx="2668533" cy="10469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TextBox 20"/>
          <p:cNvSpPr txBox="1"/>
          <p:nvPr/>
        </p:nvSpPr>
        <p:spPr>
          <a:xfrm>
            <a:off x="5307613" y="5653600"/>
            <a:ext cx="1087113" cy="307777"/>
          </a:xfrm>
          <a:prstGeom prst="rect">
            <a:avLst/>
          </a:prstGeom>
          <a:noFill/>
        </p:spPr>
        <p:txBody>
          <a:bodyPr wrap="square" rtlCol="0">
            <a:noAutofit/>
          </a:bodyPr>
          <a:lstStyle/>
          <a:p>
            <a:pPr algn="ctr"/>
            <a:r>
              <a:rPr lang="en-US" sz="1400" b="1" dirty="0"/>
              <a:t>Stepwise</a:t>
            </a:r>
          </a:p>
        </p:txBody>
      </p:sp>
      <mc:AlternateContent xmlns:mc="http://schemas.openxmlformats.org/markup-compatibility/2006" xmlns:a14="http://schemas.microsoft.com/office/drawing/2010/main">
        <mc:Choice Requires="a14">
          <p:sp>
            <p:nvSpPr>
              <p:cNvPr id="22" name="TextBox 21"/>
              <p:cNvSpPr txBox="1"/>
              <p:nvPr/>
            </p:nvSpPr>
            <p:spPr>
              <a:xfrm>
                <a:off x="6612149" y="3836193"/>
                <a:ext cx="3591048" cy="307777"/>
              </a:xfrm>
              <a:prstGeom prst="rect">
                <a:avLst/>
              </a:prstGeom>
              <a:noFill/>
            </p:spPr>
            <p:txBody>
              <a:bodyPr wrap="none" rtlCol="0">
                <a:noAutofit/>
              </a:bodyPr>
              <a:lstStyle/>
              <a:p>
                <a14:m>
                  <m:oMath xmlns:m="http://schemas.openxmlformats.org/officeDocument/2006/math">
                    <m:r>
                      <a:rPr lang="en-US" sz="1400" i="1">
                        <a:latin typeface="Cambria Math"/>
                      </a:rPr>
                      <m:t>𝑆𝐴𝑇</m:t>
                    </m:r>
                    <m:r>
                      <a:rPr lang="en-US" sz="1400" i="1">
                        <a:latin typeface="Cambria Math"/>
                      </a:rPr>
                      <m:t>= </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rPr>
                          <m:t>0</m:t>
                        </m:r>
                      </m:sub>
                    </m:sSub>
                    <m:r>
                      <a:rPr lang="en-US" sz="1400" i="1">
                        <a:latin typeface="Cambria Math"/>
                      </a:rPr>
                      <m:t>+</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1</m:t>
                        </m:r>
                      </m:sub>
                    </m:sSub>
                    <m:r>
                      <a:rPr lang="en-US" sz="1400" i="1">
                        <a:latin typeface="Cambria Math"/>
                      </a:rPr>
                      <m:t>𝐼𝑛𝑐𝑜𝑚𝑒</m:t>
                    </m:r>
                    <m:r>
                      <a:rPr lang="en-US" sz="1400" i="1">
                        <a:latin typeface="Cambria Math"/>
                      </a:rPr>
                      <m:t> </m:t>
                    </m:r>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2</m:t>
                        </m:r>
                      </m:sub>
                    </m:sSub>
                    <m:r>
                      <a:rPr lang="en-US" sz="1400" i="1">
                        <a:latin typeface="Cambria Math"/>
                      </a:rPr>
                      <m:t>𝑌𝑒𝑎𝑟𝑠</m:t>
                    </m:r>
                  </m:oMath>
                </a14:m>
                <a:r>
                  <a:rPr lang="en-US" sz="1400" dirty="0"/>
                  <a:t> + </a:t>
                </a:r>
                <a14:m>
                  <m:oMath xmlns:m="http://schemas.openxmlformats.org/officeDocument/2006/math">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3</m:t>
                        </m:r>
                      </m:sub>
                    </m:sSub>
                    <m:r>
                      <a:rPr lang="en-US" sz="1400" i="1">
                        <a:latin typeface="Cambria Math"/>
                      </a:rPr>
                      <m:t>𝑅𝑎𝑛𝑘</m:t>
                    </m:r>
                  </m:oMath>
                </a14:m>
                <a:endParaRPr lang="en-US" sz="1400" dirty="0"/>
              </a:p>
            </p:txBody>
          </p:sp>
        </mc:Choice>
        <mc:Fallback xmlns="">
          <p:sp>
            <p:nvSpPr>
              <p:cNvPr id="22" name="TextBox 21"/>
              <p:cNvSpPr txBox="1">
                <a:spLocks noRot="1" noChangeAspect="1" noMove="1" noResize="1" noEditPoints="1" noAdjustHandles="1" noChangeArrowheads="1" noChangeShapeType="1" noTextEdit="1"/>
              </p:cNvSpPr>
              <p:nvPr/>
            </p:nvSpPr>
            <p:spPr>
              <a:xfrm>
                <a:off x="6612149" y="3836193"/>
                <a:ext cx="3591048" cy="307777"/>
              </a:xfrm>
              <a:prstGeom prst="rect">
                <a:avLst/>
              </a:prstGeom>
              <a:blipFill>
                <a:blip r:embed="rId5"/>
                <a:stretch>
                  <a:fillRect t="-1961" b="-19608"/>
                </a:stretch>
              </a:blipFill>
            </p:spPr>
            <p:txBody>
              <a:bodyPr/>
              <a:lstStyle/>
              <a:p>
                <a:r>
                  <a:rPr lang="en-US">
                    <a:noFill/>
                  </a:rPr>
                  <a:t> </a:t>
                </a:r>
              </a:p>
            </p:txBody>
          </p:sp>
        </mc:Fallback>
      </mc:AlternateContent>
      <p:sp>
        <p:nvSpPr>
          <p:cNvPr id="10" name="TextBox 9"/>
          <p:cNvSpPr txBox="1"/>
          <p:nvPr/>
        </p:nvSpPr>
        <p:spPr>
          <a:xfrm>
            <a:off x="7262192" y="4221711"/>
            <a:ext cx="2290962" cy="307777"/>
          </a:xfrm>
          <a:prstGeom prst="rect">
            <a:avLst/>
          </a:prstGeom>
          <a:noFill/>
        </p:spPr>
        <p:txBody>
          <a:bodyPr wrap="square" rtlCol="0">
            <a:noAutofit/>
          </a:bodyPr>
          <a:lstStyle/>
          <a:p>
            <a:pPr algn="ctr"/>
            <a:r>
              <a:rPr lang="en-US" sz="1400" dirty="0"/>
              <a:t>Adj r</a:t>
            </a:r>
            <a:r>
              <a:rPr lang="en-US" sz="1400" baseline="30000" dirty="0"/>
              <a:t>2</a:t>
            </a:r>
            <a:r>
              <a:rPr lang="en-US" sz="1400" dirty="0"/>
              <a:t> = .8491</a:t>
            </a:r>
          </a:p>
        </p:txBody>
      </p:sp>
      <mc:AlternateContent xmlns:mc="http://schemas.openxmlformats.org/markup-compatibility/2006" xmlns:a14="http://schemas.microsoft.com/office/drawing/2010/main">
        <mc:Choice Requires="a14">
          <p:sp>
            <p:nvSpPr>
              <p:cNvPr id="23" name="TextBox 22"/>
              <p:cNvSpPr txBox="1"/>
              <p:nvPr/>
            </p:nvSpPr>
            <p:spPr>
              <a:xfrm>
                <a:off x="6612149" y="5460744"/>
                <a:ext cx="3591048" cy="307777"/>
              </a:xfrm>
              <a:prstGeom prst="rect">
                <a:avLst/>
              </a:prstGeom>
              <a:noFill/>
            </p:spPr>
            <p:txBody>
              <a:bodyPr wrap="none" rtlCol="0">
                <a:noAutofit/>
              </a:bodyPr>
              <a:lstStyle/>
              <a:p>
                <a14:m>
                  <m:oMath xmlns:m="http://schemas.openxmlformats.org/officeDocument/2006/math">
                    <m:r>
                      <a:rPr lang="en-US" sz="1400" i="1">
                        <a:latin typeface="Cambria Math"/>
                      </a:rPr>
                      <m:t>𝑆𝐴𝑇</m:t>
                    </m:r>
                    <m:r>
                      <a:rPr lang="en-US" sz="1400" i="1">
                        <a:latin typeface="Cambria Math"/>
                      </a:rPr>
                      <m:t>= </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rPr>
                          <m:t>0</m:t>
                        </m:r>
                      </m:sub>
                    </m:sSub>
                    <m:r>
                      <a:rPr lang="en-US" sz="1400" i="1">
                        <a:latin typeface="Cambria Math"/>
                      </a:rPr>
                      <m:t>+</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1</m:t>
                        </m:r>
                      </m:sub>
                    </m:sSub>
                    <m:r>
                      <a:rPr lang="en-US" sz="1400" i="1">
                        <a:latin typeface="Cambria Math"/>
                      </a:rPr>
                      <m:t>𝐼𝑛𝑐𝑜𝑚𝑒</m:t>
                    </m:r>
                    <m:r>
                      <a:rPr lang="en-US" sz="1400" i="1">
                        <a:latin typeface="Cambria Math"/>
                      </a:rPr>
                      <m:t> </m:t>
                    </m:r>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2</m:t>
                        </m:r>
                      </m:sub>
                    </m:sSub>
                    <m:r>
                      <a:rPr lang="en-US" sz="1400" i="1">
                        <a:latin typeface="Cambria Math"/>
                      </a:rPr>
                      <m:t>𝑌𝑒𝑎𝑟𝑠</m:t>
                    </m:r>
                  </m:oMath>
                </a14:m>
                <a:r>
                  <a:rPr lang="en-US" sz="1400" dirty="0"/>
                  <a:t> + </a:t>
                </a:r>
                <a14:m>
                  <m:oMath xmlns:m="http://schemas.openxmlformats.org/officeDocument/2006/math">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3</m:t>
                        </m:r>
                      </m:sub>
                    </m:sSub>
                    <m:r>
                      <a:rPr lang="en-US" sz="1400" i="1">
                        <a:latin typeface="Cambria Math"/>
                      </a:rPr>
                      <m:t>𝑅𝑎𝑛𝑘</m:t>
                    </m:r>
                  </m:oMath>
                </a14:m>
                <a:endParaRPr lang="en-US"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6612149" y="5460744"/>
                <a:ext cx="3591048" cy="307777"/>
              </a:xfrm>
              <a:prstGeom prst="rect">
                <a:avLst/>
              </a:prstGeom>
              <a:blipFill>
                <a:blip r:embed="rId5"/>
                <a:stretch>
                  <a:fillRect t="-4000" b="-20000"/>
                </a:stretch>
              </a:blipFill>
            </p:spPr>
            <p:txBody>
              <a:bodyPr/>
              <a:lstStyle/>
              <a:p>
                <a:r>
                  <a:rPr lang="en-US">
                    <a:noFill/>
                  </a:rPr>
                  <a:t> </a:t>
                </a:r>
              </a:p>
            </p:txBody>
          </p:sp>
        </mc:Fallback>
      </mc:AlternateContent>
      <p:sp>
        <p:nvSpPr>
          <p:cNvPr id="25" name="TextBox 24"/>
          <p:cNvSpPr txBox="1"/>
          <p:nvPr/>
        </p:nvSpPr>
        <p:spPr>
          <a:xfrm>
            <a:off x="7262192" y="5846456"/>
            <a:ext cx="2290962" cy="307777"/>
          </a:xfrm>
          <a:prstGeom prst="rect">
            <a:avLst/>
          </a:prstGeom>
          <a:noFill/>
        </p:spPr>
        <p:txBody>
          <a:bodyPr wrap="square" rtlCol="0">
            <a:noAutofit/>
          </a:bodyPr>
          <a:lstStyle/>
          <a:p>
            <a:pPr algn="ctr"/>
            <a:r>
              <a:rPr lang="en-US" sz="1400" dirty="0"/>
              <a:t>Adj r</a:t>
            </a:r>
            <a:r>
              <a:rPr lang="en-US" sz="1400" baseline="30000" dirty="0"/>
              <a:t>2</a:t>
            </a:r>
            <a:r>
              <a:rPr lang="en-US" sz="1400" dirty="0"/>
              <a:t> = .8491</a:t>
            </a:r>
          </a:p>
        </p:txBody>
      </p:sp>
      <mc:AlternateContent xmlns:mc="http://schemas.openxmlformats.org/markup-compatibility/2006" xmlns:a14="http://schemas.microsoft.com/office/drawing/2010/main">
        <mc:Choice Requires="a14">
          <p:sp>
            <p:nvSpPr>
              <p:cNvPr id="9" name="TextBox 8"/>
              <p:cNvSpPr txBox="1"/>
              <p:nvPr/>
            </p:nvSpPr>
            <p:spPr>
              <a:xfrm>
                <a:off x="6612149" y="2248363"/>
                <a:ext cx="3621184" cy="307777"/>
              </a:xfrm>
              <a:prstGeom prst="rect">
                <a:avLst/>
              </a:prstGeom>
              <a:noFill/>
            </p:spPr>
            <p:txBody>
              <a:bodyPr wrap="none" rtlCol="0">
                <a:noAutofit/>
              </a:bodyPr>
              <a:lstStyle/>
              <a:p>
                <a14:m>
                  <m:oMath xmlns:m="http://schemas.openxmlformats.org/officeDocument/2006/math">
                    <m:r>
                      <a:rPr lang="en-US" sz="1400" i="1">
                        <a:latin typeface="Cambria Math"/>
                      </a:rPr>
                      <m:t>𝑆𝐴𝑇</m:t>
                    </m:r>
                    <m:r>
                      <a:rPr lang="en-US" sz="1400" i="1">
                        <a:latin typeface="Cambria Math"/>
                      </a:rPr>
                      <m:t>= </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rPr>
                          <m:t>0</m:t>
                        </m:r>
                      </m:sub>
                    </m:sSub>
                    <m:r>
                      <a:rPr lang="en-US" sz="1400" i="1">
                        <a:latin typeface="Cambria Math"/>
                      </a:rPr>
                      <m:t>+</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1</m:t>
                        </m:r>
                      </m:sub>
                    </m:sSub>
                    <m:r>
                      <a:rPr lang="en-US" sz="1400" i="1">
                        <a:latin typeface="Cambria Math"/>
                      </a:rPr>
                      <m:t>𝑙𝑇𝑎𝑘𝑒𝑟𝑠</m:t>
                    </m:r>
                    <m:r>
                      <a:rPr lang="en-US" sz="1400" i="1">
                        <a:latin typeface="Cambria Math"/>
                      </a:rPr>
                      <m:t> </m:t>
                    </m:r>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2</m:t>
                        </m:r>
                      </m:sub>
                    </m:sSub>
                    <m:r>
                      <a:rPr lang="en-US" sz="1400" i="1">
                        <a:latin typeface="Cambria Math"/>
                      </a:rPr>
                      <m:t>𝑌𝑒𝑎𝑟𝑠</m:t>
                    </m:r>
                  </m:oMath>
                </a14:m>
                <a:r>
                  <a:rPr lang="en-US" sz="1400" dirty="0"/>
                  <a:t> + </a:t>
                </a:r>
                <a14:m>
                  <m:oMath xmlns:m="http://schemas.openxmlformats.org/officeDocument/2006/math">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3</m:t>
                        </m:r>
                      </m:sub>
                    </m:sSub>
                    <m:r>
                      <a:rPr lang="en-US" sz="1400" i="1">
                        <a:latin typeface="Cambria Math"/>
                      </a:rPr>
                      <m:t>𝑅𝑎𝑛𝑘</m:t>
                    </m:r>
                  </m:oMath>
                </a14:m>
                <a:endParaRPr lang="en-US" sz="1400" dirty="0"/>
              </a:p>
            </p:txBody>
          </p:sp>
        </mc:Choice>
        <mc:Fallback xmlns="">
          <p:sp>
            <p:nvSpPr>
              <p:cNvPr id="9" name="TextBox 8"/>
              <p:cNvSpPr txBox="1">
                <a:spLocks noRot="1" noChangeAspect="1" noMove="1" noResize="1" noEditPoints="1" noAdjustHandles="1" noChangeArrowheads="1" noChangeShapeType="1" noTextEdit="1"/>
              </p:cNvSpPr>
              <p:nvPr/>
            </p:nvSpPr>
            <p:spPr>
              <a:xfrm>
                <a:off x="6612149" y="2248363"/>
                <a:ext cx="3621184" cy="307777"/>
              </a:xfrm>
              <a:prstGeom prst="rect">
                <a:avLst/>
              </a:prstGeom>
              <a:blipFill>
                <a:blip r:embed="rId6"/>
                <a:stretch>
                  <a:fillRect t="-4000" b="-20000"/>
                </a:stretch>
              </a:blipFill>
            </p:spPr>
            <p:txBody>
              <a:bodyPr/>
              <a:lstStyle/>
              <a:p>
                <a:r>
                  <a:rPr lang="en-US">
                    <a:noFill/>
                  </a:rPr>
                  <a:t> </a:t>
                </a:r>
              </a:p>
            </p:txBody>
          </p:sp>
        </mc:Fallback>
      </mc:AlternateContent>
      <p:sp>
        <p:nvSpPr>
          <p:cNvPr id="26" name="TextBox 25"/>
          <p:cNvSpPr txBox="1"/>
          <p:nvPr/>
        </p:nvSpPr>
        <p:spPr>
          <a:xfrm>
            <a:off x="7277260" y="2649311"/>
            <a:ext cx="2290962" cy="307777"/>
          </a:xfrm>
          <a:prstGeom prst="rect">
            <a:avLst/>
          </a:prstGeom>
          <a:noFill/>
        </p:spPr>
        <p:txBody>
          <a:bodyPr wrap="square" rtlCol="0">
            <a:noAutofit/>
          </a:bodyPr>
          <a:lstStyle/>
          <a:p>
            <a:pPr algn="ctr"/>
            <a:r>
              <a:rPr lang="en-US" sz="1400" dirty="0"/>
              <a:t>Adj r</a:t>
            </a:r>
            <a:r>
              <a:rPr lang="en-US" sz="1400" baseline="30000" dirty="0"/>
              <a:t>2</a:t>
            </a:r>
            <a:r>
              <a:rPr lang="en-US" sz="1400" dirty="0"/>
              <a:t> = .8454</a:t>
            </a:r>
          </a:p>
        </p:txBody>
      </p:sp>
      <p:pic>
        <p:nvPicPr>
          <p:cNvPr id="3" name="Picture 2">
            <a:extLst>
              <a:ext uri="{FF2B5EF4-FFF2-40B4-BE49-F238E27FC236}">
                <a16:creationId xmlns:a16="http://schemas.microsoft.com/office/drawing/2014/main" id="{DC376D71-14CF-439B-9A33-BC50A78CD288}"/>
              </a:ext>
            </a:extLst>
          </p:cNvPr>
          <p:cNvPicPr>
            <a:picLocks noChangeAspect="1"/>
          </p:cNvPicPr>
          <p:nvPr/>
        </p:nvPicPr>
        <p:blipFill>
          <a:blip r:embed="rId7"/>
          <a:stretch>
            <a:fillRect/>
          </a:stretch>
        </p:blipFill>
        <p:spPr>
          <a:xfrm>
            <a:off x="2450973" y="2167649"/>
            <a:ext cx="2617624" cy="830547"/>
          </a:xfrm>
          <a:prstGeom prst="rect">
            <a:avLst/>
          </a:prstGeom>
        </p:spPr>
      </p:pic>
      <p:pic>
        <p:nvPicPr>
          <p:cNvPr id="4" name="Picture 3">
            <a:extLst>
              <a:ext uri="{FF2B5EF4-FFF2-40B4-BE49-F238E27FC236}">
                <a16:creationId xmlns:a16="http://schemas.microsoft.com/office/drawing/2014/main" id="{FB2B964E-1E9B-4B5C-8769-A7FD3FF6DBF1}"/>
              </a:ext>
            </a:extLst>
          </p:cNvPr>
          <p:cNvPicPr>
            <a:picLocks noChangeAspect="1"/>
          </p:cNvPicPr>
          <p:nvPr/>
        </p:nvPicPr>
        <p:blipFill>
          <a:blip r:embed="rId8"/>
          <a:stretch>
            <a:fillRect/>
          </a:stretch>
        </p:blipFill>
        <p:spPr>
          <a:xfrm>
            <a:off x="2450973" y="1645404"/>
            <a:ext cx="6317170" cy="448071"/>
          </a:xfrm>
          <a:prstGeom prst="rect">
            <a:avLst/>
          </a:prstGeom>
        </p:spPr>
      </p:pic>
      <p:pic>
        <p:nvPicPr>
          <p:cNvPr id="5" name="Picture 4">
            <a:extLst>
              <a:ext uri="{FF2B5EF4-FFF2-40B4-BE49-F238E27FC236}">
                <a16:creationId xmlns:a16="http://schemas.microsoft.com/office/drawing/2014/main" id="{7CD8E215-83B3-4090-BFCE-8E4A83679578}"/>
              </a:ext>
            </a:extLst>
          </p:cNvPr>
          <p:cNvPicPr>
            <a:picLocks noChangeAspect="1"/>
          </p:cNvPicPr>
          <p:nvPr/>
        </p:nvPicPr>
        <p:blipFill>
          <a:blip r:embed="rId9"/>
          <a:stretch>
            <a:fillRect/>
          </a:stretch>
        </p:blipFill>
        <p:spPr>
          <a:xfrm>
            <a:off x="2450973" y="3072370"/>
            <a:ext cx="6294837" cy="507137"/>
          </a:xfrm>
          <a:prstGeom prst="rect">
            <a:avLst/>
          </a:prstGeom>
        </p:spPr>
      </p:pic>
      <p:pic>
        <p:nvPicPr>
          <p:cNvPr id="6" name="Picture 5">
            <a:extLst>
              <a:ext uri="{FF2B5EF4-FFF2-40B4-BE49-F238E27FC236}">
                <a16:creationId xmlns:a16="http://schemas.microsoft.com/office/drawing/2014/main" id="{17CE3B84-08BD-43EA-84E3-3A1464E20E1D}"/>
              </a:ext>
            </a:extLst>
          </p:cNvPr>
          <p:cNvPicPr>
            <a:picLocks noChangeAspect="1"/>
          </p:cNvPicPr>
          <p:nvPr/>
        </p:nvPicPr>
        <p:blipFill>
          <a:blip r:embed="rId10"/>
          <a:stretch>
            <a:fillRect/>
          </a:stretch>
        </p:blipFill>
        <p:spPr>
          <a:xfrm>
            <a:off x="2450973" y="4746567"/>
            <a:ext cx="6903495" cy="443454"/>
          </a:xfrm>
          <a:prstGeom prst="rect">
            <a:avLst/>
          </a:prstGeom>
        </p:spPr>
      </p:pic>
    </p:spTree>
    <p:extLst>
      <p:ext uri="{BB962C8B-B14F-4D97-AF65-F5344CB8AC3E}">
        <p14:creationId xmlns:p14="http://schemas.microsoft.com/office/powerpoint/2010/main" val="2076180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9" grpId="0"/>
      <p:bldP spid="21" grpId="0"/>
      <p:bldP spid="22" grpId="0"/>
      <p:bldP spid="10" grpId="0"/>
      <p:bldP spid="23" grpId="0"/>
      <p:bldP spid="25" grpId="0"/>
      <p:bldP spid="9" grpId="0"/>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Partial Residuals: Brain Data</a:t>
            </a:r>
          </a:p>
        </p:txBody>
      </p:sp>
      <mc:AlternateContent xmlns:mc="http://schemas.openxmlformats.org/markup-compatibility/2006" xmlns:a14="http://schemas.microsoft.com/office/drawing/2010/main">
        <mc:Choice Requires="a14">
          <p:sp>
            <p:nvSpPr>
              <p:cNvPr id="4" name="TextBox 3"/>
              <p:cNvSpPr txBox="1"/>
              <p:nvPr/>
            </p:nvSpPr>
            <p:spPr>
              <a:xfrm>
                <a:off x="190488" y="2596269"/>
                <a:ext cx="4071563" cy="307777"/>
              </a:xfrm>
              <a:prstGeom prst="rect">
                <a:avLst/>
              </a:prstGeom>
              <a:noFill/>
            </p:spPr>
            <p:txBody>
              <a:bodyPr wrap="none" rtlCol="0">
                <a:noAutofit/>
              </a:bodyPr>
              <a:lstStyle/>
              <a:p>
                <a:pPr/>
                <a14:m>
                  <m:oMathPara xmlns:m="http://schemas.openxmlformats.org/officeDocument/2006/math">
                    <m:oMathParaPr>
                      <m:jc m:val="centerGroup"/>
                    </m:oMathParaPr>
                    <m:oMath xmlns:m="http://schemas.openxmlformats.org/officeDocument/2006/math">
                      <m:r>
                        <a:rPr lang="en-US" sz="1400" i="1">
                          <a:latin typeface="Cambria Math"/>
                          <a:ea typeface="Cambria Math"/>
                        </a:rPr>
                        <m:t>𝜇</m:t>
                      </m:r>
                      <m:d>
                        <m:dPr>
                          <m:begChr m:val="{"/>
                          <m:endChr m:val="}"/>
                          <m:ctrlPr>
                            <a:rPr lang="en-US" sz="1400" i="1">
                              <a:latin typeface="Cambria Math" panose="02040503050406030204" pitchFamily="18" charset="0"/>
                              <a:ea typeface="Cambria Math"/>
                            </a:rPr>
                          </m:ctrlPr>
                        </m:dPr>
                        <m:e>
                          <m:r>
                            <a:rPr lang="en-US" sz="1400" i="1">
                              <a:latin typeface="Cambria Math"/>
                              <a:ea typeface="Cambria Math"/>
                            </a:rPr>
                            <m:t>𝑙𝑏𝑟𝑎𝑖𝑛</m:t>
                          </m:r>
                        </m:e>
                        <m:e>
                          <m:r>
                            <a:rPr lang="en-US" sz="1400" i="1">
                              <a:latin typeface="Cambria Math"/>
                              <a:ea typeface="Cambria Math"/>
                            </a:rPr>
                            <m:t>𝑙𝑏𝑜𝑑𝑦</m:t>
                          </m:r>
                          <m:r>
                            <a:rPr lang="en-US" sz="1400" i="1">
                              <a:latin typeface="Cambria Math"/>
                              <a:ea typeface="Cambria Math"/>
                            </a:rPr>
                            <m:t>,</m:t>
                          </m:r>
                          <m:r>
                            <a:rPr lang="en-US" sz="1400" i="1">
                              <a:latin typeface="Cambria Math"/>
                              <a:ea typeface="Cambria Math"/>
                            </a:rPr>
                            <m:t>𝑙𝑔𝑒𝑠𝑡</m:t>
                          </m:r>
                        </m:e>
                      </m:d>
                      <m:r>
                        <a:rPr lang="en-US" sz="1400" i="1">
                          <a:latin typeface="Cambria Math"/>
                          <a:ea typeface="Cambria Math"/>
                        </a:rPr>
                        <m:t>= </m:t>
                      </m:r>
                      <m:sSub>
                        <m:sSubPr>
                          <m:ctrlPr>
                            <a:rPr lang="en-US" sz="1400" i="1">
                              <a:latin typeface="Cambria Math" panose="02040503050406030204" pitchFamily="18" charset="0"/>
                              <a:ea typeface="Cambria Math"/>
                            </a:rPr>
                          </m:ctrlPr>
                        </m:sSubPr>
                        <m:e>
                          <m:r>
                            <a:rPr lang="en-US" sz="1400" i="1">
                              <a:latin typeface="Cambria Math"/>
                              <a:ea typeface="Cambria Math"/>
                            </a:rPr>
                            <m:t>𝛽</m:t>
                          </m:r>
                        </m:e>
                        <m:sub>
                          <m:r>
                            <a:rPr lang="en-US" sz="1400" i="1">
                              <a:latin typeface="Cambria Math"/>
                              <a:ea typeface="Cambria Math"/>
                            </a:rPr>
                            <m:t>0</m:t>
                          </m:r>
                        </m:sub>
                      </m:sSub>
                      <m:r>
                        <a:rPr lang="en-US" sz="1400" i="1">
                          <a:latin typeface="Cambria Math"/>
                          <a:ea typeface="Cambria Math"/>
                        </a:rPr>
                        <m:t>+</m:t>
                      </m:r>
                      <m:sSub>
                        <m:sSubPr>
                          <m:ctrlPr>
                            <a:rPr lang="en-US" sz="1400" i="1">
                              <a:latin typeface="Cambria Math" panose="02040503050406030204" pitchFamily="18" charset="0"/>
                              <a:ea typeface="Cambria Math"/>
                            </a:rPr>
                          </m:ctrlPr>
                        </m:sSubPr>
                        <m:e>
                          <m:r>
                            <a:rPr lang="en-US" sz="1400" i="1">
                              <a:latin typeface="Cambria Math"/>
                              <a:ea typeface="Cambria Math"/>
                            </a:rPr>
                            <m:t>𝛽</m:t>
                          </m:r>
                        </m:e>
                        <m:sub>
                          <m:r>
                            <a:rPr lang="en-US" sz="1400" i="1">
                              <a:latin typeface="Cambria Math"/>
                              <a:ea typeface="Cambria Math"/>
                            </a:rPr>
                            <m:t>1</m:t>
                          </m:r>
                        </m:sub>
                      </m:sSub>
                      <m:r>
                        <a:rPr lang="en-US" sz="1400" i="1">
                          <a:latin typeface="Cambria Math"/>
                          <a:ea typeface="Cambria Math"/>
                        </a:rPr>
                        <m:t>𝑙𝑏𝑜𝑑𝑦</m:t>
                      </m:r>
                      <m:r>
                        <a:rPr lang="en-US" sz="1400" i="1">
                          <a:latin typeface="Cambria Math"/>
                          <a:ea typeface="Cambria Math"/>
                        </a:rPr>
                        <m:t>+</m:t>
                      </m:r>
                      <m:sSub>
                        <m:sSubPr>
                          <m:ctrlPr>
                            <a:rPr lang="en-US" sz="1400" i="1">
                              <a:latin typeface="Cambria Math" panose="02040503050406030204" pitchFamily="18" charset="0"/>
                              <a:ea typeface="Cambria Math"/>
                            </a:rPr>
                          </m:ctrlPr>
                        </m:sSubPr>
                        <m:e>
                          <m:r>
                            <a:rPr lang="en-US" sz="1400" i="1">
                              <a:latin typeface="Cambria Math"/>
                              <a:ea typeface="Cambria Math"/>
                            </a:rPr>
                            <m:t>𝛽</m:t>
                          </m:r>
                        </m:e>
                        <m:sub>
                          <m:r>
                            <a:rPr lang="en-US" sz="1400" i="1">
                              <a:latin typeface="Cambria Math"/>
                              <a:ea typeface="Cambria Math"/>
                            </a:rPr>
                            <m:t>2</m:t>
                          </m:r>
                        </m:sub>
                      </m:sSub>
                      <m:r>
                        <a:rPr lang="en-US" sz="1400" i="1">
                          <a:latin typeface="Cambria Math"/>
                          <a:ea typeface="Cambria Math"/>
                        </a:rPr>
                        <m:t>𝑙𝑔𝑒𝑠𝑡</m:t>
                      </m:r>
                    </m:oMath>
                  </m:oMathPara>
                </a14:m>
                <a:endParaRPr lang="en-US" sz="1400" dirty="0"/>
              </a:p>
            </p:txBody>
          </p:sp>
        </mc:Choice>
        <mc:Fallback xmlns="">
          <p:sp>
            <p:nvSpPr>
              <p:cNvPr id="4" name="TextBox 3"/>
              <p:cNvSpPr txBox="1">
                <a:spLocks noRot="1" noChangeAspect="1" noMove="1" noResize="1" noEditPoints="1" noAdjustHandles="1" noChangeArrowheads="1" noChangeShapeType="1" noTextEdit="1"/>
              </p:cNvSpPr>
              <p:nvPr/>
            </p:nvSpPr>
            <p:spPr>
              <a:xfrm>
                <a:off x="190488" y="2596269"/>
                <a:ext cx="4071563" cy="307777"/>
              </a:xfrm>
              <a:prstGeom prst="rect">
                <a:avLst/>
              </a:prstGeom>
              <a:blipFill>
                <a:blip r:embed="rId2"/>
                <a:stretch>
                  <a:fillRect b="-16000"/>
                </a:stretch>
              </a:blipFill>
            </p:spPr>
            <p:txBody>
              <a:bodyPr/>
              <a:lstStyle/>
              <a:p>
                <a:r>
                  <a:rPr lang="en-US">
                    <a:noFill/>
                  </a:rPr>
                  <a:t> </a:t>
                </a:r>
              </a:p>
            </p:txBody>
          </p:sp>
        </mc:Fallback>
      </mc:AlternateContent>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0274" y="2742772"/>
            <a:ext cx="3581400" cy="3225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8084" y="3375484"/>
            <a:ext cx="3542842" cy="679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76073" y="1604319"/>
            <a:ext cx="2125252" cy="627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76072" y="2302472"/>
            <a:ext cx="2125251" cy="1605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41674" y="4681584"/>
            <a:ext cx="3973746" cy="15453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87795" y="4116875"/>
            <a:ext cx="2125251" cy="501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600" y="3429000"/>
            <a:ext cx="3233338" cy="15453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65210" y="2992732"/>
            <a:ext cx="1722119" cy="3475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Arrow Connector 7">
            <a:extLst>
              <a:ext uri="{FF2B5EF4-FFF2-40B4-BE49-F238E27FC236}">
                <a16:creationId xmlns:a16="http://schemas.microsoft.com/office/drawing/2014/main" id="{32C022AF-9094-5043-8950-67DEE5A7540B}"/>
              </a:ext>
            </a:extLst>
          </p:cNvPr>
          <p:cNvCxnSpPr/>
          <p:nvPr/>
        </p:nvCxnSpPr>
        <p:spPr>
          <a:xfrm flipH="1" flipV="1">
            <a:off x="2133600" y="4626558"/>
            <a:ext cx="7086600" cy="1432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664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098"/>
                                        </p:tgtEl>
                                        <p:attrNameLst>
                                          <p:attrName>style.visibility</p:attrName>
                                        </p:attrNameLst>
                                      </p:cBhvr>
                                      <p:to>
                                        <p:strVal val="visible"/>
                                      </p:to>
                                    </p:set>
                                    <p:animEffect transition="in" filter="fade">
                                      <p:cBhvr>
                                        <p:cTn id="13" dur="500"/>
                                        <p:tgtEl>
                                          <p:spTgt spid="409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4099"/>
                                        </p:tgtEl>
                                        <p:attrNameLst>
                                          <p:attrName>style.visibility</p:attrName>
                                        </p:attrNameLst>
                                      </p:cBhvr>
                                      <p:to>
                                        <p:strVal val="visible"/>
                                      </p:to>
                                    </p:set>
                                    <p:animEffect transition="in" filter="fade">
                                      <p:cBhvr>
                                        <p:cTn id="21" dur="500"/>
                                        <p:tgtEl>
                                          <p:spTgt spid="409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101"/>
                                        </p:tgtEl>
                                        <p:attrNameLst>
                                          <p:attrName>style.visibility</p:attrName>
                                        </p:attrNameLst>
                                      </p:cBhvr>
                                      <p:to>
                                        <p:strVal val="visible"/>
                                      </p:to>
                                    </p:set>
                                    <p:animEffect transition="in" filter="fade">
                                      <p:cBhvr>
                                        <p:cTn id="26" dur="500"/>
                                        <p:tgtEl>
                                          <p:spTgt spid="4101"/>
                                        </p:tgtEl>
                                      </p:cBhvr>
                                    </p:animEffect>
                                  </p:childTnLst>
                                </p:cTn>
                              </p:par>
                              <p:par>
                                <p:cTn id="27" presetID="10" presetClass="entr" presetSubtype="0" fill="hold" nodeType="withEffect">
                                  <p:stCondLst>
                                    <p:cond delay="0"/>
                                  </p:stCondLst>
                                  <p:childTnLst>
                                    <p:set>
                                      <p:cBhvr>
                                        <p:cTn id="28" dur="1" fill="hold">
                                          <p:stCondLst>
                                            <p:cond delay="0"/>
                                          </p:stCondLst>
                                        </p:cTn>
                                        <p:tgtEl>
                                          <p:spTgt spid="4102"/>
                                        </p:tgtEl>
                                        <p:attrNameLst>
                                          <p:attrName>style.visibility</p:attrName>
                                        </p:attrNameLst>
                                      </p:cBhvr>
                                      <p:to>
                                        <p:strVal val="visible"/>
                                      </p:to>
                                    </p:set>
                                    <p:animEffect transition="in" filter="fade">
                                      <p:cBhvr>
                                        <p:cTn id="29" dur="500"/>
                                        <p:tgtEl>
                                          <p:spTgt spid="410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146"/>
                                        </p:tgtEl>
                                        <p:attrNameLst>
                                          <p:attrName>style.visibility</p:attrName>
                                        </p:attrNameLst>
                                      </p:cBhvr>
                                      <p:to>
                                        <p:strVal val="visible"/>
                                      </p:to>
                                    </p:set>
                                    <p:animEffect transition="in" filter="fade">
                                      <p:cBhvr>
                                        <p:cTn id="34" dur="500"/>
                                        <p:tgtEl>
                                          <p:spTgt spid="6146"/>
                                        </p:tgtEl>
                                      </p:cBhvr>
                                    </p:animEffect>
                                  </p:childTnLst>
                                </p:cTn>
                              </p:par>
                              <p:par>
                                <p:cTn id="35" presetID="10" presetClass="entr" presetSubtype="0" fill="hold" nodeType="withEffect">
                                  <p:stCondLst>
                                    <p:cond delay="0"/>
                                  </p:stCondLst>
                                  <p:childTnLst>
                                    <p:set>
                                      <p:cBhvr>
                                        <p:cTn id="36" dur="1" fill="hold">
                                          <p:stCondLst>
                                            <p:cond delay="0"/>
                                          </p:stCondLst>
                                        </p:cTn>
                                        <p:tgtEl>
                                          <p:spTgt spid="6147"/>
                                        </p:tgtEl>
                                        <p:attrNameLst>
                                          <p:attrName>style.visibility</p:attrName>
                                        </p:attrNameLst>
                                      </p:cBhvr>
                                      <p:to>
                                        <p:strVal val="visible"/>
                                      </p:to>
                                    </p:set>
                                    <p:animEffect transition="in" filter="fade">
                                      <p:cBhvr>
                                        <p:cTn id="37" dur="500"/>
                                        <p:tgtEl>
                                          <p:spTgt spid="614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Example 2: SAT Analysis</a:t>
            </a:r>
            <a:br>
              <a:rPr lang="en-US" sz="3200" dirty="0"/>
            </a:br>
            <a:r>
              <a:rPr lang="en-US" sz="3200" dirty="0"/>
              <a:t>Check Residuals/Assumptions</a:t>
            </a:r>
          </a:p>
        </p:txBody>
      </p:sp>
      <p:sp>
        <p:nvSpPr>
          <p:cNvPr id="5" name="Content Placeholder 4"/>
          <p:cNvSpPr>
            <a:spLocks noGrp="1"/>
          </p:cNvSpPr>
          <p:nvPr>
            <p:ph idx="1"/>
          </p:nvPr>
        </p:nvSpPr>
        <p:spPr>
          <a:xfrm>
            <a:off x="609599" y="3409950"/>
            <a:ext cx="7685663" cy="3162300"/>
          </a:xfrm>
        </p:spPr>
        <p:txBody>
          <a:bodyPr/>
          <a:lstStyle/>
          <a:p>
            <a:pPr marL="257175" indent="-257175">
              <a:buAutoNum type="arabicPeriod"/>
            </a:pPr>
            <a:r>
              <a:rPr lang="en-US" sz="1800" dirty="0"/>
              <a:t>Judging from the scatter plots, there is no evidence against </a:t>
            </a:r>
            <a:r>
              <a:rPr lang="en-US" sz="1800" b="1" dirty="0"/>
              <a:t>normality of SAT scores conditional on fixed values of income, years, and rank.</a:t>
            </a:r>
          </a:p>
          <a:p>
            <a:pPr marL="257175" indent="-257175">
              <a:buAutoNum type="arabicPeriod"/>
            </a:pPr>
            <a:r>
              <a:rPr lang="en-US" sz="1800" dirty="0"/>
              <a:t>Judging from the scatter plots, there is no evidence against </a:t>
            </a:r>
            <a:r>
              <a:rPr lang="en-US" sz="1800" b="1" dirty="0"/>
              <a:t>constant variance of SAT scores across values of income, years, and rank.</a:t>
            </a:r>
          </a:p>
          <a:p>
            <a:pPr marL="257175" indent="-257175">
              <a:buAutoNum type="arabicPeriod"/>
            </a:pPr>
            <a:r>
              <a:rPr lang="en-US" sz="1800" dirty="0"/>
              <a:t>Judging from the matrix of scatter plots, there is no evidence against the assumption of </a:t>
            </a:r>
            <a:r>
              <a:rPr lang="en-US" sz="1800" b="1" dirty="0"/>
              <a:t>linear trend between income, years, and rank and SAT scores.</a:t>
            </a:r>
          </a:p>
          <a:p>
            <a:pPr marL="257175" indent="-257175">
              <a:buAutoNum type="arabicPeriod"/>
            </a:pPr>
            <a:r>
              <a:rPr lang="en-US" sz="1800" dirty="0"/>
              <a:t>We will assume all states’ SAT scores are </a:t>
            </a:r>
            <a:r>
              <a:rPr lang="en-US" sz="1800" b="1" dirty="0"/>
              <a:t>independent</a:t>
            </a:r>
            <a:r>
              <a:rPr lang="en-US" sz="1800" dirty="0"/>
              <a:t>.</a:t>
            </a:r>
          </a:p>
          <a:p>
            <a:pPr marL="257175" indent="-257175">
              <a:buAutoNum type="arabicPeriod"/>
            </a:pPr>
            <a:r>
              <a:rPr lang="en-US" sz="1800" dirty="0"/>
              <a:t>Note the multicollinearity has been resolved as well (VIFS &lt; 4).</a:t>
            </a:r>
          </a:p>
        </p:txBody>
      </p:sp>
      <p:pic>
        <p:nvPicPr>
          <p:cNvPr id="8" name="Picture 7">
            <a:extLst>
              <a:ext uri="{FF2B5EF4-FFF2-40B4-BE49-F238E27FC236}">
                <a16:creationId xmlns:a16="http://schemas.microsoft.com/office/drawing/2014/main" id="{CA61B5B9-75C8-441D-9AB1-F6B0AEEB99BB}"/>
              </a:ext>
            </a:extLst>
          </p:cNvPr>
          <p:cNvPicPr>
            <a:picLocks noChangeAspect="1"/>
          </p:cNvPicPr>
          <p:nvPr/>
        </p:nvPicPr>
        <p:blipFill>
          <a:blip r:embed="rId3"/>
          <a:stretch>
            <a:fillRect/>
          </a:stretch>
        </p:blipFill>
        <p:spPr>
          <a:xfrm>
            <a:off x="8382000" y="1594160"/>
            <a:ext cx="3226569" cy="3236597"/>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2667000" y="2965158"/>
                <a:ext cx="3287138" cy="280843"/>
              </a:xfrm>
              <a:prstGeom prst="rect">
                <a:avLst/>
              </a:prstGeom>
              <a:noFill/>
            </p:spPr>
            <p:txBody>
              <a:bodyPr wrap="square" rtlCol="0">
                <a:noAutofit/>
              </a:bodyPr>
              <a:lstStyle/>
              <a:p>
                <a14:m>
                  <m:oMath xmlns:m="http://schemas.openxmlformats.org/officeDocument/2006/math">
                    <m:r>
                      <a:rPr lang="en-US" sz="1200" i="1">
                        <a:latin typeface="Cambria Math"/>
                      </a:rPr>
                      <m:t>𝑆𝐴𝑇</m:t>
                    </m:r>
                    <m:r>
                      <a:rPr lang="en-US" sz="1200" i="1">
                        <a:latin typeface="Cambria Math"/>
                      </a:rPr>
                      <m:t>= </m:t>
                    </m:r>
                    <m:sSub>
                      <m:sSubPr>
                        <m:ctrlPr>
                          <a:rPr lang="en-US" sz="1200" i="1">
                            <a:latin typeface="Cambria Math" panose="02040503050406030204" pitchFamily="18" charset="0"/>
                          </a:rPr>
                        </m:ctrlPr>
                      </m:sSubPr>
                      <m:e>
                        <m:r>
                          <a:rPr lang="en-US" sz="1200" i="1">
                            <a:latin typeface="Cambria Math"/>
                            <a:ea typeface="Cambria Math"/>
                          </a:rPr>
                          <m:t>𝛽</m:t>
                        </m:r>
                      </m:e>
                      <m:sub>
                        <m:r>
                          <a:rPr lang="en-US" sz="1200" i="1">
                            <a:latin typeface="Cambria Math"/>
                          </a:rPr>
                          <m:t>0</m:t>
                        </m:r>
                      </m:sub>
                    </m:sSub>
                    <m:r>
                      <a:rPr lang="en-US" sz="1200" i="1">
                        <a:latin typeface="Cambria Math"/>
                      </a:rPr>
                      <m:t>+</m:t>
                    </m:r>
                    <m:sSub>
                      <m:sSubPr>
                        <m:ctrlPr>
                          <a:rPr lang="en-US" sz="1200" i="1">
                            <a:latin typeface="Cambria Math" panose="02040503050406030204" pitchFamily="18" charset="0"/>
                          </a:rPr>
                        </m:ctrlPr>
                      </m:sSubPr>
                      <m:e>
                        <m:r>
                          <a:rPr lang="en-US" sz="1200" i="1">
                            <a:latin typeface="Cambria Math"/>
                            <a:ea typeface="Cambria Math"/>
                          </a:rPr>
                          <m:t>𝛽</m:t>
                        </m:r>
                      </m:e>
                      <m:sub>
                        <m:r>
                          <a:rPr lang="en-US" sz="1200" i="1">
                            <a:latin typeface="Cambria Math"/>
                            <a:ea typeface="Cambria Math"/>
                          </a:rPr>
                          <m:t>1</m:t>
                        </m:r>
                      </m:sub>
                    </m:sSub>
                    <m:r>
                      <a:rPr lang="en-US" sz="1200" i="1">
                        <a:latin typeface="Cambria Math"/>
                      </a:rPr>
                      <m:t>𝐼𝑛𝑐𝑜𝑚𝑒</m:t>
                    </m:r>
                    <m:r>
                      <a:rPr lang="en-US" sz="1200" i="1">
                        <a:latin typeface="Cambria Math"/>
                      </a:rPr>
                      <m:t> </m:t>
                    </m:r>
                  </m:oMath>
                </a14:m>
                <a:r>
                  <a:rPr lang="en-US" sz="1200" dirty="0"/>
                  <a:t>+ </a:t>
                </a:r>
                <a14:m>
                  <m:oMath xmlns:m="http://schemas.openxmlformats.org/officeDocument/2006/math">
                    <m:sSub>
                      <m:sSubPr>
                        <m:ctrlPr>
                          <a:rPr lang="en-US" sz="1200" i="1">
                            <a:latin typeface="Cambria Math" panose="02040503050406030204" pitchFamily="18" charset="0"/>
                          </a:rPr>
                        </m:ctrlPr>
                      </m:sSubPr>
                      <m:e>
                        <m:r>
                          <a:rPr lang="en-US" sz="1200" i="1">
                            <a:latin typeface="Cambria Math"/>
                            <a:ea typeface="Cambria Math"/>
                          </a:rPr>
                          <m:t>𝛽</m:t>
                        </m:r>
                      </m:e>
                      <m:sub>
                        <m:r>
                          <a:rPr lang="en-US" sz="1200" i="1">
                            <a:latin typeface="Cambria Math"/>
                            <a:ea typeface="Cambria Math"/>
                          </a:rPr>
                          <m:t>2</m:t>
                        </m:r>
                      </m:sub>
                    </m:sSub>
                    <m:r>
                      <a:rPr lang="en-US" sz="1200" i="1">
                        <a:latin typeface="Cambria Math"/>
                      </a:rPr>
                      <m:t>𝑌𝑒𝑎𝑟𝑠</m:t>
                    </m:r>
                  </m:oMath>
                </a14:m>
                <a:r>
                  <a:rPr lang="en-US" sz="1200" dirty="0"/>
                  <a:t> + </a:t>
                </a:r>
                <a14:m>
                  <m:oMath xmlns:m="http://schemas.openxmlformats.org/officeDocument/2006/math">
                    <m:sSub>
                      <m:sSubPr>
                        <m:ctrlPr>
                          <a:rPr lang="en-US" sz="1200" i="1">
                            <a:latin typeface="Cambria Math" panose="02040503050406030204" pitchFamily="18" charset="0"/>
                          </a:rPr>
                        </m:ctrlPr>
                      </m:sSubPr>
                      <m:e>
                        <m:r>
                          <a:rPr lang="en-US" sz="1200" i="1">
                            <a:latin typeface="Cambria Math"/>
                            <a:ea typeface="Cambria Math"/>
                          </a:rPr>
                          <m:t>𝛽</m:t>
                        </m:r>
                      </m:e>
                      <m:sub>
                        <m:r>
                          <a:rPr lang="en-US" sz="1200" i="1">
                            <a:latin typeface="Cambria Math"/>
                            <a:ea typeface="Cambria Math"/>
                          </a:rPr>
                          <m:t>3</m:t>
                        </m:r>
                      </m:sub>
                    </m:sSub>
                    <m:r>
                      <a:rPr lang="en-US" sz="1200" i="1">
                        <a:latin typeface="Cambria Math"/>
                      </a:rPr>
                      <m:t>𝑅𝑎𝑛𝑘</m:t>
                    </m:r>
                  </m:oMath>
                </a14:m>
                <a:endParaRPr lang="en-US" sz="1200" dirty="0"/>
              </a:p>
            </p:txBody>
          </p:sp>
        </mc:Choice>
        <mc:Fallback xmlns="">
          <p:sp>
            <p:nvSpPr>
              <p:cNvPr id="7" name="TextBox 6"/>
              <p:cNvSpPr txBox="1">
                <a:spLocks noRot="1" noChangeAspect="1" noMove="1" noResize="1" noEditPoints="1" noAdjustHandles="1" noChangeArrowheads="1" noChangeShapeType="1" noTextEdit="1"/>
              </p:cNvSpPr>
              <p:nvPr/>
            </p:nvSpPr>
            <p:spPr>
              <a:xfrm>
                <a:off x="2667000" y="2965158"/>
                <a:ext cx="3287138" cy="280843"/>
              </a:xfrm>
              <a:prstGeom prst="rect">
                <a:avLst/>
              </a:prstGeom>
              <a:blipFill>
                <a:blip r:embed="rId4"/>
                <a:stretch>
                  <a:fillRect t="-2174" b="-13043"/>
                </a:stretch>
              </a:blipFill>
            </p:spPr>
            <p:txBody>
              <a:bodyPr/>
              <a:lstStyle/>
              <a:p>
                <a:r>
                  <a:rPr lang="en-IN">
                    <a:noFill/>
                  </a:rPr>
                  <a:t> </a:t>
                </a:r>
              </a:p>
            </p:txBody>
          </p:sp>
        </mc:Fallback>
      </mc:AlternateContent>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2485" y="1594160"/>
            <a:ext cx="2956168" cy="13062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14C8F3A0-8131-47A3-BCA4-0F23FBF51BE7}"/>
              </a:ext>
            </a:extLst>
          </p:cNvPr>
          <p:cNvSpPr/>
          <p:nvPr/>
        </p:nvSpPr>
        <p:spPr>
          <a:xfrm>
            <a:off x="9372600" y="1789766"/>
            <a:ext cx="381000" cy="3965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6EFAE92-4209-4454-8213-429CECCD32A7}"/>
              </a:ext>
            </a:extLst>
          </p:cNvPr>
          <p:cNvSpPr/>
          <p:nvPr/>
        </p:nvSpPr>
        <p:spPr>
          <a:xfrm>
            <a:off x="9753599" y="1789766"/>
            <a:ext cx="355997" cy="3965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5083BBE-0743-4853-94AC-FD96ACDBC1B9}"/>
              </a:ext>
            </a:extLst>
          </p:cNvPr>
          <p:cNvSpPr/>
          <p:nvPr/>
        </p:nvSpPr>
        <p:spPr>
          <a:xfrm>
            <a:off x="10937631" y="1789766"/>
            <a:ext cx="381000" cy="3965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197672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Example 2: SAT Analysis </a:t>
            </a:r>
            <a:br>
              <a:rPr lang="en-US" sz="3200" dirty="0"/>
            </a:br>
            <a:r>
              <a:rPr lang="en-US" sz="3200" dirty="0"/>
              <a:t>Influential Observations</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8525" y="1676400"/>
            <a:ext cx="4347858" cy="3282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1158" y="1676400"/>
            <a:ext cx="4332318" cy="3282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598524" y="5181600"/>
            <a:ext cx="8994951" cy="923330"/>
          </a:xfrm>
          <a:prstGeom prst="rect">
            <a:avLst/>
          </a:prstGeom>
          <a:noFill/>
        </p:spPr>
        <p:txBody>
          <a:bodyPr wrap="square" rtlCol="0">
            <a:noAutofit/>
          </a:bodyPr>
          <a:lstStyle/>
          <a:p>
            <a:r>
              <a:rPr lang="en-US" dirty="0"/>
              <a:t>There do not appear to be any observations with both high leverage and high residual, nor do there appear to be any observations with notable Cook’s D. For this reason, no single observation appears to be extremely influential on its own.</a:t>
            </a:r>
          </a:p>
        </p:txBody>
      </p:sp>
    </p:spTree>
    <p:extLst>
      <p:ext uri="{BB962C8B-B14F-4D97-AF65-F5344CB8AC3E}">
        <p14:creationId xmlns:p14="http://schemas.microsoft.com/office/powerpoint/2010/main" val="3186450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Example 2: SAT Analysis</a:t>
            </a:r>
            <a:br>
              <a:rPr lang="en-US" sz="3200" dirty="0"/>
            </a:br>
            <a:r>
              <a:rPr lang="en-US" sz="3200" dirty="0"/>
              <a:t>Add Expenditure Back In</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5580" y="1676225"/>
            <a:ext cx="3947878" cy="23949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5951" y="1676225"/>
            <a:ext cx="4043708" cy="40499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582341" y="4271734"/>
            <a:ext cx="4734357" cy="2062103"/>
          </a:xfrm>
          <a:prstGeom prst="rect">
            <a:avLst/>
          </a:prstGeom>
          <a:noFill/>
        </p:spPr>
        <p:txBody>
          <a:bodyPr wrap="square" rtlCol="0">
            <a:noAutofit/>
          </a:bodyPr>
          <a:lstStyle/>
          <a:p>
            <a:r>
              <a:rPr lang="en-US" sz="1600" dirty="0"/>
              <a:t>Clearly, the expenditure each state spends on its students (Expend) has a significant </a:t>
            </a:r>
            <a:r>
              <a:rPr lang="en-US" sz="1600" i="1" dirty="0"/>
              <a:t>p</a:t>
            </a:r>
            <a:r>
              <a:rPr lang="en-US" sz="1600" dirty="0"/>
              <a:t>-value, and judging from the residual plots, there does not seem to be significant evidence against the assumptions mentioned earlier. However, there does appear to be an influential point that has both very high leverage and residual as well as high Cook’s D.</a:t>
            </a:r>
          </a:p>
        </p:txBody>
      </p:sp>
      <p:pic>
        <p:nvPicPr>
          <p:cNvPr id="819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5951" y="5832419"/>
            <a:ext cx="4043707" cy="3945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42621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Example 2: SAT Analysis </a:t>
            </a:r>
            <a:br>
              <a:rPr lang="en-US" sz="3200" dirty="0"/>
            </a:br>
            <a:r>
              <a:rPr lang="en-US" sz="3200" dirty="0"/>
              <a:t>Influential Point</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1365" y="1793179"/>
            <a:ext cx="4276181" cy="3267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455" y="1881917"/>
            <a:ext cx="4346716" cy="3090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455" y="1676402"/>
            <a:ext cx="4346716" cy="2129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4090163" y="3606888"/>
            <a:ext cx="396760" cy="2046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 name="TextBox 4"/>
          <p:cNvSpPr txBox="1"/>
          <p:nvPr/>
        </p:nvSpPr>
        <p:spPr>
          <a:xfrm>
            <a:off x="1524454" y="5092720"/>
            <a:ext cx="9143091" cy="923330"/>
          </a:xfrm>
          <a:prstGeom prst="rect">
            <a:avLst/>
          </a:prstGeom>
          <a:noFill/>
        </p:spPr>
        <p:txBody>
          <a:bodyPr wrap="square" rtlCol="0">
            <a:noAutofit/>
          </a:bodyPr>
          <a:lstStyle/>
          <a:p>
            <a:r>
              <a:rPr lang="en-US" dirty="0"/>
              <a:t>Clearly, Alaska has an elevated expenditure and the thought is that it is colder in Alaska and thus a greater budget is needed to heat the school. Thus, those dollars are being spent on students but not on instruction. We will delete this observation.</a:t>
            </a:r>
          </a:p>
        </p:txBody>
      </p:sp>
    </p:spTree>
    <p:extLst>
      <p:ext uri="{BB962C8B-B14F-4D97-AF65-F5344CB8AC3E}">
        <p14:creationId xmlns:p14="http://schemas.microsoft.com/office/powerpoint/2010/main" val="13065260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Example 2: SAT Analysis</a:t>
            </a:r>
            <a:br>
              <a:rPr lang="en-US" sz="3200" dirty="0"/>
            </a:br>
            <a:r>
              <a:rPr lang="en-US" sz="3200" dirty="0"/>
              <a:t>Without Alaska</a:t>
            </a:r>
          </a:p>
        </p:txBody>
      </p:sp>
      <p:sp>
        <p:nvSpPr>
          <p:cNvPr id="3" name="TextBox 2"/>
          <p:cNvSpPr txBox="1"/>
          <p:nvPr/>
        </p:nvSpPr>
        <p:spPr>
          <a:xfrm>
            <a:off x="1219199" y="3574648"/>
            <a:ext cx="4718957" cy="2462213"/>
          </a:xfrm>
          <a:prstGeom prst="rect">
            <a:avLst/>
          </a:prstGeom>
          <a:noFill/>
        </p:spPr>
        <p:txBody>
          <a:bodyPr wrap="square" rtlCol="0">
            <a:noAutofit/>
          </a:bodyPr>
          <a:lstStyle/>
          <a:p>
            <a:r>
              <a:rPr lang="en-US" sz="1400" dirty="0"/>
              <a:t>Clearly, the expenditure each state spends on its students (Expend) has a significant </a:t>
            </a:r>
            <a:r>
              <a:rPr lang="en-US" sz="1400" i="1" dirty="0"/>
              <a:t>p</a:t>
            </a:r>
            <a:r>
              <a:rPr lang="en-US" sz="1400" dirty="0"/>
              <a:t>-value and judging from the residual plots, there does not seem to be significant evidence against the assumptions mentioned earlier. After the exclusion of Alaska, there no longer appears to be an overly influential point. (It is important to note here that we didn’t delete Alaska because it was influential but because it was not a part of the population that we were interested in. That is, we have reason to believe that its relationship between SAT and expenditure is different than that of the other 49 states.)</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9093" y="1546626"/>
            <a:ext cx="3959679" cy="3971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9259" y="1546626"/>
            <a:ext cx="3238838" cy="1948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9093" y="5693571"/>
            <a:ext cx="3959679" cy="5193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681713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9093" y="5693571"/>
            <a:ext cx="3959679" cy="5193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sz="4200" dirty="0"/>
              <a:t>Example 2: SAT Analysis Conclusion</a:t>
            </a:r>
          </a:p>
        </p:txBody>
      </p:sp>
      <p:sp>
        <p:nvSpPr>
          <p:cNvPr id="3" name="TextBox 2"/>
          <p:cNvSpPr txBox="1"/>
          <p:nvPr/>
        </p:nvSpPr>
        <p:spPr>
          <a:xfrm>
            <a:off x="1630138" y="3574648"/>
            <a:ext cx="4618262" cy="1600438"/>
          </a:xfrm>
          <a:prstGeom prst="rect">
            <a:avLst/>
          </a:prstGeom>
          <a:noFill/>
        </p:spPr>
        <p:txBody>
          <a:bodyPr wrap="square" rtlCol="0">
            <a:noAutofit/>
          </a:bodyPr>
          <a:lstStyle/>
          <a:p>
            <a:r>
              <a:rPr lang="en-US" sz="1400" dirty="0"/>
              <a:t>After accounting for all other likely confounders (that we measured), and holding them fixed, we estimate that for each additional $100 spent on a student in the U.S. (excluding Alaska), the estimated mean SAT score increases 3.38514 points (</a:t>
            </a:r>
            <a:r>
              <a:rPr lang="en-US" sz="1400" i="1" dirty="0"/>
              <a:t>p</a:t>
            </a:r>
            <a:r>
              <a:rPr lang="en-US" sz="1400" dirty="0"/>
              <a:t>-value from MLR &lt; .0001). A 95% confidence interval is (1.82, 4.95) points. </a:t>
            </a:r>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9094" y="1549178"/>
            <a:ext cx="3959679" cy="3971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3615" y="1549178"/>
            <a:ext cx="4417175" cy="1863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a:extLst>
              <a:ext uri="{FF2B5EF4-FFF2-40B4-BE49-F238E27FC236}">
                <a16:creationId xmlns:a16="http://schemas.microsoft.com/office/drawing/2014/main" id="{F942CEEF-802C-40CC-95E2-FD6A52194281}"/>
              </a:ext>
            </a:extLst>
          </p:cNvPr>
          <p:cNvSpPr/>
          <p:nvPr/>
        </p:nvSpPr>
        <p:spPr>
          <a:xfrm>
            <a:off x="2590800" y="3135727"/>
            <a:ext cx="685800" cy="258537"/>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F926086-8F6C-49AC-BBFA-772561089A95}"/>
              </a:ext>
            </a:extLst>
          </p:cNvPr>
          <p:cNvSpPr/>
          <p:nvPr/>
        </p:nvSpPr>
        <p:spPr>
          <a:xfrm>
            <a:off x="4724400" y="3135727"/>
            <a:ext cx="1396389" cy="258537"/>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222045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98538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p:txBody>
          <a:bodyPr/>
          <a:lstStyle/>
          <a:p>
            <a:r>
              <a:rPr lang="en-US" dirty="0"/>
              <a:t>$AT Example in R</a:t>
            </a:r>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5712787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Example 2: SAT Analysis </a:t>
            </a:r>
            <a:br>
              <a:rPr lang="en-US" sz="3200" dirty="0"/>
            </a:br>
            <a:r>
              <a:rPr lang="en-US" sz="3200" dirty="0"/>
              <a:t>The Data</a:t>
            </a:r>
          </a:p>
        </p:txBody>
      </p:sp>
      <p:sp>
        <p:nvSpPr>
          <p:cNvPr id="3" name="Content Placeholder 2"/>
          <p:cNvSpPr>
            <a:spLocks noGrp="1"/>
          </p:cNvSpPr>
          <p:nvPr>
            <p:ph idx="1"/>
          </p:nvPr>
        </p:nvSpPr>
        <p:spPr/>
        <p:txBody>
          <a:bodyPr/>
          <a:lstStyle/>
          <a:p>
            <a:pPr marL="0" indent="0">
              <a:buNone/>
            </a:pPr>
            <a:r>
              <a:rPr lang="en-US" sz="2400" dirty="0"/>
              <a:t>The Data (50 observations … one for each state):</a:t>
            </a:r>
          </a:p>
          <a:p>
            <a:r>
              <a:rPr lang="en-US" sz="2400" dirty="0"/>
              <a:t>SAT: average SAT score for the state</a:t>
            </a:r>
          </a:p>
          <a:p>
            <a:r>
              <a:rPr lang="en-US" sz="2400" dirty="0"/>
              <a:t>Takers: percentage of the state’s students who take the test</a:t>
            </a:r>
          </a:p>
          <a:p>
            <a:r>
              <a:rPr lang="en-US" sz="2400" dirty="0"/>
              <a:t>Income: median income of families in the state</a:t>
            </a:r>
          </a:p>
          <a:p>
            <a:r>
              <a:rPr lang="en-US" sz="2400" dirty="0"/>
              <a:t>Years: average number of years students received formal education in social studies, natural sciences, and humanities</a:t>
            </a:r>
          </a:p>
          <a:p>
            <a:r>
              <a:rPr lang="en-US" sz="2400" dirty="0"/>
              <a:t>Public: percentage of test takers who attend public schools</a:t>
            </a:r>
          </a:p>
          <a:p>
            <a:r>
              <a:rPr lang="en-US" sz="2400" dirty="0"/>
              <a:t>Expend: amount of money in $100s that the state spends on each student </a:t>
            </a:r>
          </a:p>
          <a:p>
            <a:r>
              <a:rPr lang="en-US" sz="2400" dirty="0"/>
              <a:t>Rank: median percentile rank of the students in their secondary school</a:t>
            </a:r>
          </a:p>
        </p:txBody>
      </p:sp>
    </p:spTree>
    <p:extLst>
      <p:ext uri="{BB962C8B-B14F-4D97-AF65-F5344CB8AC3E}">
        <p14:creationId xmlns:p14="http://schemas.microsoft.com/office/powerpoint/2010/main" val="29940863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Example 2: SAT Analysis </a:t>
            </a:r>
            <a:br>
              <a:rPr lang="en-US" sz="3200" dirty="0"/>
            </a:br>
            <a:r>
              <a:rPr lang="en-US" sz="3200" dirty="0"/>
              <a:t>A Look at the Data</a:t>
            </a:r>
          </a:p>
        </p:txBody>
      </p:sp>
      <p:pic>
        <p:nvPicPr>
          <p:cNvPr id="3" name="Picture 2"/>
          <p:cNvPicPr>
            <a:picLocks noChangeAspect="1"/>
          </p:cNvPicPr>
          <p:nvPr/>
        </p:nvPicPr>
        <p:blipFill>
          <a:blip r:embed="rId3"/>
          <a:stretch>
            <a:fillRect/>
          </a:stretch>
        </p:blipFill>
        <p:spPr>
          <a:xfrm>
            <a:off x="1139599" y="2910557"/>
            <a:ext cx="5340803" cy="1709057"/>
          </a:xfrm>
          <a:prstGeom prst="rect">
            <a:avLst/>
          </a:prstGeom>
        </p:spPr>
      </p:pic>
      <p:pic>
        <p:nvPicPr>
          <p:cNvPr id="4" name="Picture 3"/>
          <p:cNvPicPr>
            <a:picLocks noChangeAspect="1"/>
          </p:cNvPicPr>
          <p:nvPr/>
        </p:nvPicPr>
        <p:blipFill>
          <a:blip r:embed="rId4"/>
          <a:stretch>
            <a:fillRect/>
          </a:stretch>
        </p:blipFill>
        <p:spPr>
          <a:xfrm>
            <a:off x="6709002" y="1587336"/>
            <a:ext cx="4343400" cy="4355499"/>
          </a:xfrm>
          <a:prstGeom prst="rect">
            <a:avLst/>
          </a:prstGeom>
        </p:spPr>
      </p:pic>
      <p:sp>
        <p:nvSpPr>
          <p:cNvPr id="5" name="TextBox 4"/>
          <p:cNvSpPr txBox="1"/>
          <p:nvPr/>
        </p:nvSpPr>
        <p:spPr>
          <a:xfrm>
            <a:off x="3154755" y="4724400"/>
            <a:ext cx="1310490" cy="338554"/>
          </a:xfrm>
          <a:prstGeom prst="rect">
            <a:avLst/>
          </a:prstGeom>
          <a:noFill/>
        </p:spPr>
        <p:txBody>
          <a:bodyPr wrap="square" rtlCol="0">
            <a:noAutofit/>
          </a:bodyPr>
          <a:lstStyle/>
          <a:p>
            <a:pPr algn="ctr"/>
            <a:r>
              <a:rPr lang="en-US" sz="1600" dirty="0"/>
              <a:t>First 6 rows!</a:t>
            </a:r>
          </a:p>
        </p:txBody>
      </p:sp>
      <p:pic>
        <p:nvPicPr>
          <p:cNvPr id="6" name="Picture 5">
            <a:extLst>
              <a:ext uri="{FF2B5EF4-FFF2-40B4-BE49-F238E27FC236}">
                <a16:creationId xmlns:a16="http://schemas.microsoft.com/office/drawing/2014/main" id="{DB9EDD0E-55A4-8D4D-A63A-AA7C153985F0}"/>
              </a:ext>
            </a:extLst>
          </p:cNvPr>
          <p:cNvPicPr>
            <a:picLocks noChangeAspect="1"/>
          </p:cNvPicPr>
          <p:nvPr/>
        </p:nvPicPr>
        <p:blipFill>
          <a:blip r:embed="rId5"/>
          <a:stretch>
            <a:fillRect/>
          </a:stretch>
        </p:blipFill>
        <p:spPr>
          <a:xfrm>
            <a:off x="7445602" y="6096000"/>
            <a:ext cx="2870200" cy="228600"/>
          </a:xfrm>
          <a:prstGeom prst="rect">
            <a:avLst/>
          </a:prstGeom>
        </p:spPr>
      </p:pic>
    </p:spTree>
    <p:extLst>
      <p:ext uri="{BB962C8B-B14F-4D97-AF65-F5344CB8AC3E}">
        <p14:creationId xmlns:p14="http://schemas.microsoft.com/office/powerpoint/2010/main" val="2488799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Partial Residuals:</a:t>
            </a:r>
            <a:br>
              <a:rPr lang="en-US" sz="3200" dirty="0"/>
            </a:br>
            <a:r>
              <a:rPr lang="en-US" sz="3200" dirty="0"/>
              <a:t>A More Intuitive (but Equivalent) Approach</a:t>
            </a:r>
          </a:p>
        </p:txBody>
      </p:sp>
      <p:sp>
        <p:nvSpPr>
          <p:cNvPr id="3" name="Content Placeholder 2"/>
          <p:cNvSpPr>
            <a:spLocks noGrp="1"/>
          </p:cNvSpPr>
          <p:nvPr>
            <p:ph idx="1"/>
          </p:nvPr>
        </p:nvSpPr>
        <p:spPr/>
        <p:txBody>
          <a:bodyPr/>
          <a:lstStyle/>
          <a:p>
            <a:r>
              <a:rPr lang="en-US" sz="2800" dirty="0"/>
              <a:t>We need to “remove” the effect of lBody so we can see the relationship between lBrain and lGest without the effects of lBody interfering.</a:t>
            </a:r>
          </a:p>
          <a:p>
            <a:pPr marL="914400" lvl="1" indent="-457200">
              <a:buFont typeface="+mj-lt"/>
              <a:buAutoNum type="arabicPeriod"/>
            </a:pPr>
            <a:r>
              <a:rPr lang="en-US" sz="2400" dirty="0"/>
              <a:t>Find the residuals of lBrain when regressed on lBody. Call these lBrainres_body.</a:t>
            </a:r>
          </a:p>
          <a:p>
            <a:pPr marL="914400" lvl="1" indent="-457200">
              <a:buFont typeface="+mj-lt"/>
              <a:buAutoNum type="arabicPeriod"/>
            </a:pPr>
            <a:r>
              <a:rPr lang="en-US" sz="2400" dirty="0"/>
              <a:t>Find the residuals of lGest when regressed on lBody. Call these lGestres_body.</a:t>
            </a:r>
          </a:p>
          <a:p>
            <a:pPr marL="914400" lvl="1" indent="-457200">
              <a:buFont typeface="+mj-lt"/>
              <a:buAutoNum type="arabicPeriod"/>
            </a:pPr>
            <a:r>
              <a:rPr lang="en-US" sz="2400" dirty="0"/>
              <a:t>Now fit the model.</a:t>
            </a:r>
          </a:p>
          <a:p>
            <a:pPr lvl="2"/>
            <a:r>
              <a:rPr lang="en-US" sz="2000" dirty="0"/>
              <a:t>lBrainres_body = β</a:t>
            </a:r>
            <a:r>
              <a:rPr lang="en-US" sz="2000" baseline="-25000" dirty="0"/>
              <a:t>0</a:t>
            </a:r>
            <a:r>
              <a:rPr lang="en-US" sz="2000" dirty="0"/>
              <a:t> + β</a:t>
            </a:r>
            <a:r>
              <a:rPr lang="en-US" sz="2000" baseline="-25000" dirty="0"/>
              <a:t>1</a:t>
            </a:r>
            <a:r>
              <a:rPr lang="en-US" sz="2000" dirty="0"/>
              <a:t>lGestres_body</a:t>
            </a:r>
          </a:p>
          <a:p>
            <a:r>
              <a:rPr lang="en-US" sz="2800" dirty="0"/>
              <a:t>We can interpret β</a:t>
            </a:r>
            <a:r>
              <a:rPr lang="en-US" sz="2800" baseline="-25000" dirty="0"/>
              <a:t>1</a:t>
            </a:r>
            <a:r>
              <a:rPr lang="en-US" sz="2800" dirty="0"/>
              <a:t> as the effect of lGest on lbrain after accounting for the effects of lBody. </a:t>
            </a:r>
          </a:p>
        </p:txBody>
      </p:sp>
    </p:spTree>
    <p:extLst>
      <p:ext uri="{BB962C8B-B14F-4D97-AF65-F5344CB8AC3E}">
        <p14:creationId xmlns:p14="http://schemas.microsoft.com/office/powerpoint/2010/main" val="6506434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Forward Selection in R</a:t>
            </a:r>
          </a:p>
        </p:txBody>
      </p:sp>
      <p:sp>
        <p:nvSpPr>
          <p:cNvPr id="5" name="TextBox 4"/>
          <p:cNvSpPr txBox="1"/>
          <p:nvPr/>
        </p:nvSpPr>
        <p:spPr>
          <a:xfrm>
            <a:off x="10360572" y="6428601"/>
            <a:ext cx="1221828" cy="276999"/>
          </a:xfrm>
          <a:prstGeom prst="rect">
            <a:avLst/>
          </a:prstGeom>
          <a:noFill/>
        </p:spPr>
        <p:txBody>
          <a:bodyPr wrap="square" rtlCol="0" anchor="b">
            <a:noAutofit/>
          </a:bodyPr>
          <a:lstStyle/>
          <a:p>
            <a:pPr algn="r"/>
            <a:r>
              <a:rPr lang="en-US" sz="1200" dirty="0">
                <a:solidFill>
                  <a:srgbClr val="6C6C6C"/>
                </a:solidFill>
              </a:rPr>
              <a:t>Package: olsrr</a:t>
            </a:r>
          </a:p>
        </p:txBody>
      </p:sp>
      <p:pic>
        <p:nvPicPr>
          <p:cNvPr id="6" name="Picture 5">
            <a:extLst>
              <a:ext uri="{FF2B5EF4-FFF2-40B4-BE49-F238E27FC236}">
                <a16:creationId xmlns:a16="http://schemas.microsoft.com/office/drawing/2014/main" id="{9719EF0A-E233-594B-BEFA-1A3CA64F4C56}"/>
              </a:ext>
            </a:extLst>
          </p:cNvPr>
          <p:cNvPicPr>
            <a:picLocks noChangeAspect="1"/>
          </p:cNvPicPr>
          <p:nvPr/>
        </p:nvPicPr>
        <p:blipFill>
          <a:blip r:embed="rId2"/>
          <a:stretch>
            <a:fillRect/>
          </a:stretch>
        </p:blipFill>
        <p:spPr>
          <a:xfrm>
            <a:off x="609600" y="1948367"/>
            <a:ext cx="10972800" cy="735496"/>
          </a:xfrm>
          <a:prstGeom prst="rect">
            <a:avLst/>
          </a:prstGeom>
        </p:spPr>
      </p:pic>
      <p:pic>
        <p:nvPicPr>
          <p:cNvPr id="7" name="Picture 6">
            <a:extLst>
              <a:ext uri="{FF2B5EF4-FFF2-40B4-BE49-F238E27FC236}">
                <a16:creationId xmlns:a16="http://schemas.microsoft.com/office/drawing/2014/main" id="{B31BB3B5-0101-D04A-8452-A9EC77A65070}"/>
              </a:ext>
            </a:extLst>
          </p:cNvPr>
          <p:cNvPicPr>
            <a:picLocks noChangeAspect="1"/>
          </p:cNvPicPr>
          <p:nvPr/>
        </p:nvPicPr>
        <p:blipFill>
          <a:blip r:embed="rId3"/>
          <a:stretch>
            <a:fillRect/>
          </a:stretch>
        </p:blipFill>
        <p:spPr>
          <a:xfrm>
            <a:off x="609600" y="3809999"/>
            <a:ext cx="10972800" cy="559293"/>
          </a:xfrm>
          <a:prstGeom prst="rect">
            <a:avLst/>
          </a:prstGeom>
        </p:spPr>
      </p:pic>
      <p:sp>
        <p:nvSpPr>
          <p:cNvPr id="3" name="TextBox 2">
            <a:extLst>
              <a:ext uri="{FF2B5EF4-FFF2-40B4-BE49-F238E27FC236}">
                <a16:creationId xmlns:a16="http://schemas.microsoft.com/office/drawing/2014/main" id="{E6E59735-D37A-EF45-8275-E1B57853979D}"/>
              </a:ext>
            </a:extLst>
          </p:cNvPr>
          <p:cNvSpPr txBox="1"/>
          <p:nvPr/>
        </p:nvSpPr>
        <p:spPr>
          <a:xfrm>
            <a:off x="5105400" y="5029614"/>
            <a:ext cx="3048000" cy="369332"/>
          </a:xfrm>
          <a:prstGeom prst="rect">
            <a:avLst/>
          </a:prstGeom>
          <a:noFill/>
        </p:spPr>
        <p:txBody>
          <a:bodyPr wrap="square" rtlCol="0">
            <a:spAutoFit/>
          </a:bodyPr>
          <a:lstStyle/>
          <a:p>
            <a:r>
              <a:rPr lang="en-US" dirty="0"/>
              <a:t>package = </a:t>
            </a:r>
            <a:r>
              <a:rPr lang="en-US" dirty="0" err="1"/>
              <a:t>olsrr</a:t>
            </a:r>
            <a:endParaRPr lang="en-US" dirty="0"/>
          </a:p>
        </p:txBody>
      </p:sp>
    </p:spTree>
    <p:extLst>
      <p:ext uri="{BB962C8B-B14F-4D97-AF65-F5344CB8AC3E}">
        <p14:creationId xmlns:p14="http://schemas.microsoft.com/office/powerpoint/2010/main" val="37791506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Forward Selection in R: SAT Data, Part I</a:t>
            </a:r>
          </a:p>
        </p:txBody>
      </p:sp>
      <p:pic>
        <p:nvPicPr>
          <p:cNvPr id="4" name="Picture 3"/>
          <p:cNvPicPr>
            <a:picLocks noChangeAspect="1"/>
          </p:cNvPicPr>
          <p:nvPr/>
        </p:nvPicPr>
        <p:blipFill>
          <a:blip r:embed="rId2"/>
          <a:stretch>
            <a:fillRect/>
          </a:stretch>
        </p:blipFill>
        <p:spPr>
          <a:xfrm>
            <a:off x="3529013" y="1524000"/>
            <a:ext cx="5133974" cy="5029200"/>
          </a:xfrm>
          <a:prstGeom prst="rect">
            <a:avLst/>
          </a:prstGeom>
        </p:spPr>
      </p:pic>
    </p:spTree>
    <p:extLst>
      <p:ext uri="{BB962C8B-B14F-4D97-AF65-F5344CB8AC3E}">
        <p14:creationId xmlns:p14="http://schemas.microsoft.com/office/powerpoint/2010/main" val="1935451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Forward Selection in R: SAT Data, Part II</a:t>
            </a:r>
          </a:p>
        </p:txBody>
      </p:sp>
      <p:pic>
        <p:nvPicPr>
          <p:cNvPr id="4" name="Picture 3"/>
          <p:cNvPicPr>
            <a:picLocks noChangeAspect="1"/>
          </p:cNvPicPr>
          <p:nvPr/>
        </p:nvPicPr>
        <p:blipFill>
          <a:blip r:embed="rId2"/>
          <a:stretch>
            <a:fillRect/>
          </a:stretch>
        </p:blipFill>
        <p:spPr>
          <a:xfrm>
            <a:off x="3523847" y="1524000"/>
            <a:ext cx="6023113" cy="5029200"/>
          </a:xfrm>
          <a:prstGeom prst="rect">
            <a:avLst/>
          </a:prstGeom>
        </p:spPr>
      </p:pic>
    </p:spTree>
    <p:extLst>
      <p:ext uri="{BB962C8B-B14F-4D97-AF65-F5344CB8AC3E}">
        <p14:creationId xmlns:p14="http://schemas.microsoft.com/office/powerpoint/2010/main" val="22261275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Forward Selection in R: SAT Data, Part III</a:t>
            </a:r>
          </a:p>
        </p:txBody>
      </p:sp>
      <p:pic>
        <p:nvPicPr>
          <p:cNvPr id="4" name="Picture 3"/>
          <p:cNvPicPr>
            <a:picLocks noChangeAspect="1"/>
          </p:cNvPicPr>
          <p:nvPr/>
        </p:nvPicPr>
        <p:blipFill>
          <a:blip r:embed="rId2"/>
          <a:stretch>
            <a:fillRect/>
          </a:stretch>
        </p:blipFill>
        <p:spPr>
          <a:xfrm>
            <a:off x="3523847" y="1524000"/>
            <a:ext cx="5928653" cy="5029200"/>
          </a:xfrm>
          <a:prstGeom prst="rect">
            <a:avLst/>
          </a:prstGeom>
        </p:spPr>
      </p:pic>
    </p:spTree>
    <p:extLst>
      <p:ext uri="{BB962C8B-B14F-4D97-AF65-F5344CB8AC3E}">
        <p14:creationId xmlns:p14="http://schemas.microsoft.com/office/powerpoint/2010/main" val="36598276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Forward Selection in R: SAT Data, Part IV</a:t>
            </a:r>
          </a:p>
        </p:txBody>
      </p:sp>
      <p:pic>
        <p:nvPicPr>
          <p:cNvPr id="6" name="Picture 5"/>
          <p:cNvPicPr>
            <a:picLocks noChangeAspect="1"/>
          </p:cNvPicPr>
          <p:nvPr/>
        </p:nvPicPr>
        <p:blipFill rotWithShape="1">
          <a:blip r:embed="rId3"/>
          <a:srcRect b="2054"/>
          <a:stretch/>
        </p:blipFill>
        <p:spPr>
          <a:xfrm>
            <a:off x="3551106" y="1525292"/>
            <a:ext cx="4602294" cy="2781177"/>
          </a:xfrm>
          <a:prstGeom prst="rect">
            <a:avLst/>
          </a:prstGeom>
        </p:spPr>
      </p:pic>
    </p:spTree>
    <p:extLst>
      <p:ext uri="{BB962C8B-B14F-4D97-AF65-F5344CB8AC3E}">
        <p14:creationId xmlns:p14="http://schemas.microsoft.com/office/powerpoint/2010/main" val="29434177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Forward Selection in R: SAT Data/Penter = .15</a:t>
            </a:r>
          </a:p>
        </p:txBody>
      </p:sp>
      <p:pic>
        <p:nvPicPr>
          <p:cNvPr id="6" name="Picture 5"/>
          <p:cNvPicPr>
            <a:picLocks noChangeAspect="1"/>
          </p:cNvPicPr>
          <p:nvPr/>
        </p:nvPicPr>
        <p:blipFill rotWithShape="1">
          <a:blip r:embed="rId2"/>
          <a:srcRect b="16017"/>
          <a:stretch/>
        </p:blipFill>
        <p:spPr>
          <a:xfrm>
            <a:off x="1828800" y="1597790"/>
            <a:ext cx="8950300" cy="385993"/>
          </a:xfrm>
          <a:prstGeom prst="rect">
            <a:avLst/>
          </a:prstGeom>
        </p:spPr>
      </p:pic>
      <p:pic>
        <p:nvPicPr>
          <p:cNvPr id="7" name="Picture 6"/>
          <p:cNvPicPr>
            <a:picLocks noChangeAspect="1"/>
          </p:cNvPicPr>
          <p:nvPr/>
        </p:nvPicPr>
        <p:blipFill>
          <a:blip r:embed="rId3"/>
          <a:stretch>
            <a:fillRect/>
          </a:stretch>
        </p:blipFill>
        <p:spPr>
          <a:xfrm>
            <a:off x="2913050" y="2242261"/>
            <a:ext cx="6781800" cy="4325840"/>
          </a:xfrm>
          <a:prstGeom prst="rect">
            <a:avLst/>
          </a:prstGeom>
        </p:spPr>
      </p:pic>
    </p:spTree>
    <p:extLst>
      <p:ext uri="{BB962C8B-B14F-4D97-AF65-F5344CB8AC3E}">
        <p14:creationId xmlns:p14="http://schemas.microsoft.com/office/powerpoint/2010/main" val="20534912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C1DE1-C82F-2E4C-B15A-40AEE016299B}"/>
              </a:ext>
            </a:extLst>
          </p:cNvPr>
          <p:cNvSpPr>
            <a:spLocks noGrp="1"/>
          </p:cNvSpPr>
          <p:nvPr>
            <p:ph type="title"/>
          </p:nvPr>
        </p:nvSpPr>
        <p:spPr/>
        <p:txBody>
          <a:bodyPr/>
          <a:lstStyle/>
          <a:p>
            <a:r>
              <a:rPr lang="en-US" sz="3600" dirty="0"/>
              <a:t>Deprecation: Out with the Old and in with the New</a:t>
            </a:r>
          </a:p>
        </p:txBody>
      </p:sp>
      <p:pic>
        <p:nvPicPr>
          <p:cNvPr id="4" name="Picture 3">
            <a:extLst>
              <a:ext uri="{FF2B5EF4-FFF2-40B4-BE49-F238E27FC236}">
                <a16:creationId xmlns:a16="http://schemas.microsoft.com/office/drawing/2014/main" id="{E7BD6B40-4563-2943-9D10-4E22D2984FE4}"/>
              </a:ext>
            </a:extLst>
          </p:cNvPr>
          <p:cNvPicPr>
            <a:picLocks noChangeAspect="1"/>
          </p:cNvPicPr>
          <p:nvPr/>
        </p:nvPicPr>
        <p:blipFill rotWithShape="1">
          <a:blip r:embed="rId2"/>
          <a:srcRect l="1763" r="2145"/>
          <a:stretch/>
        </p:blipFill>
        <p:spPr>
          <a:xfrm>
            <a:off x="2299604" y="1676400"/>
            <a:ext cx="7592792" cy="2633877"/>
          </a:xfrm>
          <a:prstGeom prst="rect">
            <a:avLst/>
          </a:prstGeom>
        </p:spPr>
      </p:pic>
      <p:pic>
        <p:nvPicPr>
          <p:cNvPr id="5" name="Picture 4">
            <a:extLst>
              <a:ext uri="{FF2B5EF4-FFF2-40B4-BE49-F238E27FC236}">
                <a16:creationId xmlns:a16="http://schemas.microsoft.com/office/drawing/2014/main" id="{A57C625E-021C-E44A-B21A-D52FA866B9BA}"/>
              </a:ext>
            </a:extLst>
          </p:cNvPr>
          <p:cNvPicPr>
            <a:picLocks noChangeAspect="1"/>
          </p:cNvPicPr>
          <p:nvPr/>
        </p:nvPicPr>
        <p:blipFill>
          <a:blip r:embed="rId3"/>
          <a:stretch>
            <a:fillRect/>
          </a:stretch>
        </p:blipFill>
        <p:spPr>
          <a:xfrm>
            <a:off x="1980290" y="5127585"/>
            <a:ext cx="8231421" cy="479298"/>
          </a:xfrm>
          <a:prstGeom prst="rect">
            <a:avLst/>
          </a:prstGeom>
        </p:spPr>
      </p:pic>
    </p:spTree>
    <p:extLst>
      <p:ext uri="{BB962C8B-B14F-4D97-AF65-F5344CB8AC3E}">
        <p14:creationId xmlns:p14="http://schemas.microsoft.com/office/powerpoint/2010/main" val="35939282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Backward Elimination in R, Part I</a:t>
            </a:r>
          </a:p>
        </p:txBody>
      </p:sp>
      <p:pic>
        <p:nvPicPr>
          <p:cNvPr id="3" name="Picture 2"/>
          <p:cNvPicPr>
            <a:picLocks noChangeAspect="1"/>
          </p:cNvPicPr>
          <p:nvPr/>
        </p:nvPicPr>
        <p:blipFill>
          <a:blip r:embed="rId2"/>
          <a:stretch>
            <a:fillRect/>
          </a:stretch>
        </p:blipFill>
        <p:spPr>
          <a:xfrm>
            <a:off x="762000" y="3189213"/>
            <a:ext cx="10820399" cy="479575"/>
          </a:xfrm>
          <a:prstGeom prst="rect">
            <a:avLst/>
          </a:prstGeom>
        </p:spPr>
      </p:pic>
      <p:sp>
        <p:nvSpPr>
          <p:cNvPr id="6" name="TextBox 5"/>
          <p:cNvSpPr txBox="1"/>
          <p:nvPr/>
        </p:nvSpPr>
        <p:spPr>
          <a:xfrm>
            <a:off x="10360572" y="6428601"/>
            <a:ext cx="1221828" cy="276999"/>
          </a:xfrm>
          <a:prstGeom prst="rect">
            <a:avLst/>
          </a:prstGeom>
          <a:noFill/>
        </p:spPr>
        <p:txBody>
          <a:bodyPr wrap="square" rtlCol="0" anchor="b">
            <a:noAutofit/>
          </a:bodyPr>
          <a:lstStyle/>
          <a:p>
            <a:pPr algn="r"/>
            <a:r>
              <a:rPr lang="en-US" sz="1200" dirty="0">
                <a:solidFill>
                  <a:srgbClr val="6C6C6C"/>
                </a:solidFill>
              </a:rPr>
              <a:t>Package: olsrr</a:t>
            </a:r>
          </a:p>
        </p:txBody>
      </p:sp>
    </p:spTree>
    <p:extLst>
      <p:ext uri="{BB962C8B-B14F-4D97-AF65-F5344CB8AC3E}">
        <p14:creationId xmlns:p14="http://schemas.microsoft.com/office/powerpoint/2010/main" val="6698714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371850" y="1600200"/>
            <a:ext cx="5448300" cy="4938361"/>
          </a:xfrm>
          <a:prstGeom prst="rect">
            <a:avLst/>
          </a:prstGeom>
        </p:spPr>
      </p:pic>
      <p:sp>
        <p:nvSpPr>
          <p:cNvPr id="2" name="Title 1"/>
          <p:cNvSpPr>
            <a:spLocks noGrp="1"/>
          </p:cNvSpPr>
          <p:nvPr>
            <p:ph type="title"/>
          </p:nvPr>
        </p:nvSpPr>
        <p:spPr/>
        <p:txBody>
          <a:bodyPr/>
          <a:lstStyle/>
          <a:p>
            <a:r>
              <a:rPr lang="en-US" dirty="0"/>
              <a:t>Backward Elimination in R, Part II</a:t>
            </a:r>
          </a:p>
        </p:txBody>
      </p:sp>
    </p:spTree>
    <p:extLst>
      <p:ext uri="{BB962C8B-B14F-4D97-AF65-F5344CB8AC3E}">
        <p14:creationId xmlns:p14="http://schemas.microsoft.com/office/powerpoint/2010/main" val="7017345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Backward Elimination in R, Part III</a:t>
            </a:r>
          </a:p>
        </p:txBody>
      </p:sp>
      <p:pic>
        <p:nvPicPr>
          <p:cNvPr id="6" name="Picture 5"/>
          <p:cNvPicPr>
            <a:picLocks noChangeAspect="1"/>
          </p:cNvPicPr>
          <p:nvPr/>
        </p:nvPicPr>
        <p:blipFill rotWithShape="1">
          <a:blip r:embed="rId2"/>
          <a:srcRect t="-1" b="-8013"/>
          <a:stretch/>
        </p:blipFill>
        <p:spPr>
          <a:xfrm>
            <a:off x="3371850" y="1600201"/>
            <a:ext cx="5495544" cy="4938360"/>
          </a:xfrm>
          <a:prstGeom prst="rect">
            <a:avLst/>
          </a:prstGeom>
        </p:spPr>
      </p:pic>
    </p:spTree>
    <p:extLst>
      <p:ext uri="{BB962C8B-B14F-4D97-AF65-F5344CB8AC3E}">
        <p14:creationId xmlns:p14="http://schemas.microsoft.com/office/powerpoint/2010/main" val="1954369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67317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Backward Elimination in R, Part IV</a:t>
            </a:r>
          </a:p>
        </p:txBody>
      </p:sp>
      <p:pic>
        <p:nvPicPr>
          <p:cNvPr id="5" name="Picture 4"/>
          <p:cNvPicPr>
            <a:picLocks noChangeAspect="1"/>
          </p:cNvPicPr>
          <p:nvPr/>
        </p:nvPicPr>
        <p:blipFill>
          <a:blip r:embed="rId2"/>
          <a:stretch>
            <a:fillRect/>
          </a:stretch>
        </p:blipFill>
        <p:spPr>
          <a:xfrm>
            <a:off x="3371850" y="1600200"/>
            <a:ext cx="5733362" cy="4938361"/>
          </a:xfrm>
          <a:prstGeom prst="rect">
            <a:avLst/>
          </a:prstGeom>
        </p:spPr>
      </p:pic>
    </p:spTree>
    <p:extLst>
      <p:ext uri="{BB962C8B-B14F-4D97-AF65-F5344CB8AC3E}">
        <p14:creationId xmlns:p14="http://schemas.microsoft.com/office/powerpoint/2010/main" val="37164330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Backward Elimination in R: Prem = .05</a:t>
            </a:r>
          </a:p>
        </p:txBody>
      </p:sp>
      <p:pic>
        <p:nvPicPr>
          <p:cNvPr id="3" name="Picture 2"/>
          <p:cNvPicPr>
            <a:picLocks noChangeAspect="1"/>
          </p:cNvPicPr>
          <p:nvPr/>
        </p:nvPicPr>
        <p:blipFill>
          <a:blip r:embed="rId2"/>
          <a:stretch>
            <a:fillRect/>
          </a:stretch>
        </p:blipFill>
        <p:spPr>
          <a:xfrm>
            <a:off x="1974777" y="1431149"/>
            <a:ext cx="8334411" cy="5111541"/>
          </a:xfrm>
          <a:prstGeom prst="rect">
            <a:avLst/>
          </a:prstGeom>
        </p:spPr>
      </p:pic>
    </p:spTree>
    <p:extLst>
      <p:ext uri="{BB962C8B-B14F-4D97-AF65-F5344CB8AC3E}">
        <p14:creationId xmlns:p14="http://schemas.microsoft.com/office/powerpoint/2010/main" val="5706426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FF589-FD21-5C42-9674-B19B2593D96C}"/>
              </a:ext>
            </a:extLst>
          </p:cNvPr>
          <p:cNvSpPr>
            <a:spLocks noGrp="1"/>
          </p:cNvSpPr>
          <p:nvPr>
            <p:ph type="title"/>
          </p:nvPr>
        </p:nvSpPr>
        <p:spPr/>
        <p:txBody>
          <a:bodyPr/>
          <a:lstStyle/>
          <a:p>
            <a:r>
              <a:rPr lang="en-US" dirty="0"/>
              <a:t>Deprecation Alert!</a:t>
            </a:r>
          </a:p>
        </p:txBody>
      </p:sp>
      <p:pic>
        <p:nvPicPr>
          <p:cNvPr id="4" name="Picture 3">
            <a:extLst>
              <a:ext uri="{FF2B5EF4-FFF2-40B4-BE49-F238E27FC236}">
                <a16:creationId xmlns:a16="http://schemas.microsoft.com/office/drawing/2014/main" id="{425615C3-2077-3B49-9B4D-42EA33FAEB60}"/>
              </a:ext>
            </a:extLst>
          </p:cNvPr>
          <p:cNvPicPr>
            <a:picLocks noChangeAspect="1"/>
          </p:cNvPicPr>
          <p:nvPr/>
        </p:nvPicPr>
        <p:blipFill>
          <a:blip r:embed="rId2"/>
          <a:stretch>
            <a:fillRect/>
          </a:stretch>
        </p:blipFill>
        <p:spPr>
          <a:xfrm>
            <a:off x="2211624" y="4393558"/>
            <a:ext cx="7918251" cy="508885"/>
          </a:xfrm>
          <a:prstGeom prst="rect">
            <a:avLst/>
          </a:prstGeom>
        </p:spPr>
      </p:pic>
      <p:pic>
        <p:nvPicPr>
          <p:cNvPr id="5" name="Picture 4">
            <a:extLst>
              <a:ext uri="{FF2B5EF4-FFF2-40B4-BE49-F238E27FC236}">
                <a16:creationId xmlns:a16="http://schemas.microsoft.com/office/drawing/2014/main" id="{B5F7288D-B5CC-B54D-B831-9B8544AD1183}"/>
              </a:ext>
            </a:extLst>
          </p:cNvPr>
          <p:cNvPicPr>
            <a:picLocks noChangeAspect="1"/>
          </p:cNvPicPr>
          <p:nvPr/>
        </p:nvPicPr>
        <p:blipFill>
          <a:blip r:embed="rId3"/>
          <a:stretch>
            <a:fillRect/>
          </a:stretch>
        </p:blipFill>
        <p:spPr>
          <a:xfrm>
            <a:off x="2362200" y="1905000"/>
            <a:ext cx="7617099" cy="1771892"/>
          </a:xfrm>
          <a:prstGeom prst="rect">
            <a:avLst/>
          </a:prstGeom>
        </p:spPr>
      </p:pic>
    </p:spTree>
    <p:extLst>
      <p:ext uri="{BB962C8B-B14F-4D97-AF65-F5344CB8AC3E}">
        <p14:creationId xmlns:p14="http://schemas.microsoft.com/office/powerpoint/2010/main" val="36856722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AB4B4F-E9AA-8F42-857E-C0091ED8AEF8}"/>
              </a:ext>
            </a:extLst>
          </p:cNvPr>
          <p:cNvPicPr>
            <a:picLocks noChangeAspect="1"/>
          </p:cNvPicPr>
          <p:nvPr/>
        </p:nvPicPr>
        <p:blipFill>
          <a:blip r:embed="rId2"/>
          <a:stretch>
            <a:fillRect/>
          </a:stretch>
        </p:blipFill>
        <p:spPr>
          <a:xfrm>
            <a:off x="491374" y="2999159"/>
            <a:ext cx="4995026" cy="278204"/>
          </a:xfrm>
          <a:prstGeom prst="rect">
            <a:avLst/>
          </a:prstGeom>
        </p:spPr>
      </p:pic>
      <p:pic>
        <p:nvPicPr>
          <p:cNvPr id="7" name="Picture 6">
            <a:extLst>
              <a:ext uri="{FF2B5EF4-FFF2-40B4-BE49-F238E27FC236}">
                <a16:creationId xmlns:a16="http://schemas.microsoft.com/office/drawing/2014/main" id="{3D3D3E8F-E047-8A46-8191-D3A814413852}"/>
              </a:ext>
            </a:extLst>
          </p:cNvPr>
          <p:cNvPicPr>
            <a:picLocks noChangeAspect="1"/>
          </p:cNvPicPr>
          <p:nvPr/>
        </p:nvPicPr>
        <p:blipFill>
          <a:blip r:embed="rId3"/>
          <a:stretch>
            <a:fillRect/>
          </a:stretch>
        </p:blipFill>
        <p:spPr>
          <a:xfrm>
            <a:off x="6579081" y="2984029"/>
            <a:ext cx="5041900" cy="292100"/>
          </a:xfrm>
          <a:prstGeom prst="rect">
            <a:avLst/>
          </a:prstGeom>
        </p:spPr>
      </p:pic>
      <p:pic>
        <p:nvPicPr>
          <p:cNvPr id="4" name="Picture 3">
            <a:extLst>
              <a:ext uri="{FF2B5EF4-FFF2-40B4-BE49-F238E27FC236}">
                <a16:creationId xmlns:a16="http://schemas.microsoft.com/office/drawing/2014/main" id="{5FD553BD-90B5-354A-9FDC-BC0BF0ACD414}"/>
              </a:ext>
            </a:extLst>
          </p:cNvPr>
          <p:cNvPicPr>
            <a:picLocks noChangeAspect="1"/>
          </p:cNvPicPr>
          <p:nvPr/>
        </p:nvPicPr>
        <p:blipFill>
          <a:blip r:embed="rId4"/>
          <a:stretch>
            <a:fillRect/>
          </a:stretch>
        </p:blipFill>
        <p:spPr>
          <a:xfrm>
            <a:off x="1032014" y="3429000"/>
            <a:ext cx="3977194" cy="2981448"/>
          </a:xfrm>
          <a:prstGeom prst="rect">
            <a:avLst/>
          </a:prstGeom>
        </p:spPr>
      </p:pic>
      <p:sp>
        <p:nvSpPr>
          <p:cNvPr id="3" name="Rectangle 2">
            <a:extLst>
              <a:ext uri="{FF2B5EF4-FFF2-40B4-BE49-F238E27FC236}">
                <a16:creationId xmlns:a16="http://schemas.microsoft.com/office/drawing/2014/main" id="{A77CD470-6154-F149-9E3C-28A9C2DD9A59}"/>
              </a:ext>
            </a:extLst>
          </p:cNvPr>
          <p:cNvSpPr/>
          <p:nvPr/>
        </p:nvSpPr>
        <p:spPr>
          <a:xfrm>
            <a:off x="1032014" y="5451699"/>
            <a:ext cx="3159138" cy="10458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71A9D46-68CA-3D4C-9003-A66201A7AFC7}"/>
              </a:ext>
            </a:extLst>
          </p:cNvPr>
          <p:cNvSpPr/>
          <p:nvPr/>
        </p:nvSpPr>
        <p:spPr>
          <a:xfrm>
            <a:off x="818162" y="4395198"/>
            <a:ext cx="4341451" cy="96846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586FFA1B-AC0A-5C40-824A-4853488470FE}"/>
              </a:ext>
            </a:extLst>
          </p:cNvPr>
          <p:cNvPicPr>
            <a:picLocks noChangeAspect="1"/>
          </p:cNvPicPr>
          <p:nvPr/>
        </p:nvPicPr>
        <p:blipFill>
          <a:blip r:embed="rId5"/>
          <a:stretch>
            <a:fillRect/>
          </a:stretch>
        </p:blipFill>
        <p:spPr>
          <a:xfrm>
            <a:off x="7234269" y="3429000"/>
            <a:ext cx="3731525" cy="2866565"/>
          </a:xfrm>
          <a:prstGeom prst="rect">
            <a:avLst/>
          </a:prstGeom>
        </p:spPr>
      </p:pic>
      <p:sp>
        <p:nvSpPr>
          <p:cNvPr id="8" name="Rectangle 7">
            <a:extLst>
              <a:ext uri="{FF2B5EF4-FFF2-40B4-BE49-F238E27FC236}">
                <a16:creationId xmlns:a16="http://schemas.microsoft.com/office/drawing/2014/main" id="{EDB09ADC-1563-4047-9DDD-B8172DB3AD05}"/>
              </a:ext>
            </a:extLst>
          </p:cNvPr>
          <p:cNvSpPr/>
          <p:nvPr/>
        </p:nvSpPr>
        <p:spPr>
          <a:xfrm>
            <a:off x="7234269" y="5496044"/>
            <a:ext cx="2954442" cy="9780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C2A187F-94F5-4148-A85E-3D636C081E15}"/>
              </a:ext>
            </a:extLst>
          </p:cNvPr>
          <p:cNvSpPr/>
          <p:nvPr/>
        </p:nvSpPr>
        <p:spPr>
          <a:xfrm>
            <a:off x="7069958" y="4395199"/>
            <a:ext cx="4060146" cy="96846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3"/>
          <p:cNvSpPr>
            <a:spLocks noGrp="1"/>
          </p:cNvSpPr>
          <p:nvPr>
            <p:ph type="title"/>
          </p:nvPr>
        </p:nvSpPr>
        <p:spPr/>
        <p:txBody>
          <a:bodyPr/>
          <a:lstStyle/>
          <a:p>
            <a:r>
              <a:rPr lang="en-US" dirty="0"/>
              <a:t>Sensitivity to Prem</a:t>
            </a:r>
          </a:p>
        </p:txBody>
      </p:sp>
      <p:sp>
        <p:nvSpPr>
          <p:cNvPr id="13" name="Content Placeholder 12"/>
          <p:cNvSpPr>
            <a:spLocks noGrp="1"/>
          </p:cNvSpPr>
          <p:nvPr>
            <p:ph idx="1"/>
          </p:nvPr>
        </p:nvSpPr>
        <p:spPr/>
        <p:txBody>
          <a:bodyPr/>
          <a:lstStyle/>
          <a:p>
            <a:pPr marL="0" indent="0">
              <a:buNone/>
            </a:pPr>
            <a:r>
              <a:rPr lang="en-US" sz="1800" dirty="0"/>
              <a:t>In other words, the bigger the prem the </a:t>
            </a:r>
            <a:r>
              <a:rPr lang="en-US" sz="1800" b="1" dirty="0">
                <a:solidFill>
                  <a:srgbClr val="00B050"/>
                </a:solidFill>
              </a:rPr>
              <a:t>more</a:t>
            </a:r>
            <a:r>
              <a:rPr lang="en-US" sz="1800" dirty="0"/>
              <a:t> variables will be potentially </a:t>
            </a:r>
            <a:r>
              <a:rPr lang="en-US" sz="1800" b="1" dirty="0">
                <a:solidFill>
                  <a:srgbClr val="00B050"/>
                </a:solidFill>
              </a:rPr>
              <a:t>selected</a:t>
            </a:r>
            <a:r>
              <a:rPr lang="en-US" sz="1800" dirty="0"/>
              <a:t> into the model, and the smaller the prem, the </a:t>
            </a:r>
            <a:r>
              <a:rPr lang="en-US" sz="1800" b="1" dirty="0">
                <a:solidFill>
                  <a:srgbClr val="00B050"/>
                </a:solidFill>
              </a:rPr>
              <a:t>fewer</a:t>
            </a:r>
            <a:r>
              <a:rPr lang="en-US" sz="1800" dirty="0"/>
              <a:t> variables will be potentially </a:t>
            </a:r>
            <a:r>
              <a:rPr lang="en-US" sz="1800" b="1" dirty="0">
                <a:solidFill>
                  <a:srgbClr val="00B050"/>
                </a:solidFill>
              </a:rPr>
              <a:t>selected</a:t>
            </a:r>
            <a:r>
              <a:rPr lang="en-US" sz="1800" dirty="0"/>
              <a:t> into the model.</a:t>
            </a:r>
          </a:p>
        </p:txBody>
      </p:sp>
    </p:spTree>
    <p:extLst>
      <p:ext uri="{BB962C8B-B14F-4D97-AF65-F5344CB8AC3E}">
        <p14:creationId xmlns:p14="http://schemas.microsoft.com/office/powerpoint/2010/main" val="40272296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Stepwise Selection in R: Deprecated!</a:t>
            </a:r>
          </a:p>
        </p:txBody>
      </p:sp>
      <p:sp>
        <p:nvSpPr>
          <p:cNvPr id="4" name="TextBox 3"/>
          <p:cNvSpPr txBox="1"/>
          <p:nvPr/>
        </p:nvSpPr>
        <p:spPr>
          <a:xfrm>
            <a:off x="10363200" y="6468589"/>
            <a:ext cx="1219200" cy="276999"/>
          </a:xfrm>
          <a:prstGeom prst="rect">
            <a:avLst/>
          </a:prstGeom>
          <a:noFill/>
        </p:spPr>
        <p:txBody>
          <a:bodyPr wrap="square" rtlCol="0" anchor="b">
            <a:noAutofit/>
          </a:bodyPr>
          <a:lstStyle/>
          <a:p>
            <a:pPr algn="r"/>
            <a:r>
              <a:rPr lang="en-US" sz="1200" dirty="0">
                <a:solidFill>
                  <a:srgbClr val="6C6C6C"/>
                </a:solidFill>
              </a:rPr>
              <a:t>Package: olsrr</a:t>
            </a:r>
          </a:p>
        </p:txBody>
      </p:sp>
      <p:pic>
        <p:nvPicPr>
          <p:cNvPr id="5" name="Picture 4"/>
          <p:cNvPicPr>
            <a:picLocks noChangeAspect="1"/>
          </p:cNvPicPr>
          <p:nvPr/>
        </p:nvPicPr>
        <p:blipFill>
          <a:blip r:embed="rId2"/>
          <a:stretch>
            <a:fillRect/>
          </a:stretch>
        </p:blipFill>
        <p:spPr>
          <a:xfrm>
            <a:off x="647700" y="1743392"/>
            <a:ext cx="10896600" cy="405581"/>
          </a:xfrm>
          <a:prstGeom prst="rect">
            <a:avLst/>
          </a:prstGeom>
        </p:spPr>
      </p:pic>
      <p:pic>
        <p:nvPicPr>
          <p:cNvPr id="3" name="Picture 2">
            <a:extLst>
              <a:ext uri="{FF2B5EF4-FFF2-40B4-BE49-F238E27FC236}">
                <a16:creationId xmlns:a16="http://schemas.microsoft.com/office/drawing/2014/main" id="{B87FB431-25EE-4840-B007-95798D51EE07}"/>
              </a:ext>
            </a:extLst>
          </p:cNvPr>
          <p:cNvPicPr>
            <a:picLocks noChangeAspect="1"/>
          </p:cNvPicPr>
          <p:nvPr/>
        </p:nvPicPr>
        <p:blipFill rotWithShape="1">
          <a:blip r:embed="rId3"/>
          <a:srcRect t="3451" r="1025"/>
          <a:stretch/>
        </p:blipFill>
        <p:spPr>
          <a:xfrm>
            <a:off x="3355622" y="2934282"/>
            <a:ext cx="5480757" cy="1115874"/>
          </a:xfrm>
          <a:prstGeom prst="rect">
            <a:avLst/>
          </a:prstGeom>
        </p:spPr>
      </p:pic>
      <p:pic>
        <p:nvPicPr>
          <p:cNvPr id="6" name="Picture 5">
            <a:extLst>
              <a:ext uri="{FF2B5EF4-FFF2-40B4-BE49-F238E27FC236}">
                <a16:creationId xmlns:a16="http://schemas.microsoft.com/office/drawing/2014/main" id="{AE2A1ED8-5FAB-3B42-B50A-43DC3BA7A27A}"/>
              </a:ext>
            </a:extLst>
          </p:cNvPr>
          <p:cNvPicPr>
            <a:picLocks noChangeAspect="1"/>
          </p:cNvPicPr>
          <p:nvPr/>
        </p:nvPicPr>
        <p:blipFill rotWithShape="1">
          <a:blip r:embed="rId4"/>
          <a:srcRect t="10697" b="20395"/>
          <a:stretch/>
        </p:blipFill>
        <p:spPr>
          <a:xfrm>
            <a:off x="609600" y="4835466"/>
            <a:ext cx="10972800" cy="498534"/>
          </a:xfrm>
          <a:prstGeom prst="rect">
            <a:avLst/>
          </a:prstGeom>
        </p:spPr>
      </p:pic>
    </p:spTree>
    <p:extLst>
      <p:ext uri="{BB962C8B-B14F-4D97-AF65-F5344CB8AC3E}">
        <p14:creationId xmlns:p14="http://schemas.microsoft.com/office/powerpoint/2010/main" val="32985758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Stepwise Selection in R, Part I</a:t>
            </a:r>
          </a:p>
        </p:txBody>
      </p:sp>
      <p:pic>
        <p:nvPicPr>
          <p:cNvPr id="5" name="Picture 4">
            <a:extLst>
              <a:ext uri="{FF2B5EF4-FFF2-40B4-BE49-F238E27FC236}">
                <a16:creationId xmlns:a16="http://schemas.microsoft.com/office/drawing/2014/main" id="{768C0DAF-6EEA-4244-84CE-93FF072031AF}"/>
              </a:ext>
            </a:extLst>
          </p:cNvPr>
          <p:cNvPicPr>
            <a:picLocks noChangeAspect="1"/>
          </p:cNvPicPr>
          <p:nvPr/>
        </p:nvPicPr>
        <p:blipFill>
          <a:blip r:embed="rId2"/>
          <a:stretch>
            <a:fillRect/>
          </a:stretch>
        </p:blipFill>
        <p:spPr>
          <a:xfrm>
            <a:off x="4343070" y="1600200"/>
            <a:ext cx="3505860" cy="231155"/>
          </a:xfrm>
          <a:prstGeom prst="rect">
            <a:avLst/>
          </a:prstGeom>
        </p:spPr>
      </p:pic>
      <p:pic>
        <p:nvPicPr>
          <p:cNvPr id="6" name="Picture 5">
            <a:extLst>
              <a:ext uri="{FF2B5EF4-FFF2-40B4-BE49-F238E27FC236}">
                <a16:creationId xmlns:a16="http://schemas.microsoft.com/office/drawing/2014/main" id="{2FFD12FB-7F87-1D4B-B335-DBB704B944D8}"/>
              </a:ext>
            </a:extLst>
          </p:cNvPr>
          <p:cNvPicPr>
            <a:picLocks noChangeAspect="1"/>
          </p:cNvPicPr>
          <p:nvPr/>
        </p:nvPicPr>
        <p:blipFill rotWithShape="1">
          <a:blip r:embed="rId3"/>
          <a:srcRect t="1457" r="1899"/>
          <a:stretch/>
        </p:blipFill>
        <p:spPr>
          <a:xfrm>
            <a:off x="3351846" y="1981200"/>
            <a:ext cx="5488309" cy="4572000"/>
          </a:xfrm>
          <a:prstGeom prst="rect">
            <a:avLst/>
          </a:prstGeom>
        </p:spPr>
      </p:pic>
    </p:spTree>
    <p:extLst>
      <p:ext uri="{BB962C8B-B14F-4D97-AF65-F5344CB8AC3E}">
        <p14:creationId xmlns:p14="http://schemas.microsoft.com/office/powerpoint/2010/main" val="6541396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Stepwise Selection in R, Part II</a:t>
            </a:r>
          </a:p>
        </p:txBody>
      </p:sp>
      <p:pic>
        <p:nvPicPr>
          <p:cNvPr id="7" name="Picture 6">
            <a:extLst>
              <a:ext uri="{FF2B5EF4-FFF2-40B4-BE49-F238E27FC236}">
                <a16:creationId xmlns:a16="http://schemas.microsoft.com/office/drawing/2014/main" id="{84F8E0CC-CE38-F04C-B959-3ED2A006E829}"/>
              </a:ext>
            </a:extLst>
          </p:cNvPr>
          <p:cNvPicPr>
            <a:picLocks noChangeAspect="1"/>
          </p:cNvPicPr>
          <p:nvPr/>
        </p:nvPicPr>
        <p:blipFill rotWithShape="1">
          <a:blip r:embed="rId2"/>
          <a:srcRect t="1299" r="969"/>
          <a:stretch/>
        </p:blipFill>
        <p:spPr>
          <a:xfrm>
            <a:off x="3351845" y="1981200"/>
            <a:ext cx="5488309" cy="4561051"/>
          </a:xfrm>
          <a:prstGeom prst="rect">
            <a:avLst/>
          </a:prstGeom>
        </p:spPr>
      </p:pic>
    </p:spTree>
    <p:extLst>
      <p:ext uri="{BB962C8B-B14F-4D97-AF65-F5344CB8AC3E}">
        <p14:creationId xmlns:p14="http://schemas.microsoft.com/office/powerpoint/2010/main" val="35638646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Stepwise Selection in R, Part III</a:t>
            </a:r>
          </a:p>
        </p:txBody>
      </p:sp>
      <p:pic>
        <p:nvPicPr>
          <p:cNvPr id="8" name="Picture 7">
            <a:extLst>
              <a:ext uri="{FF2B5EF4-FFF2-40B4-BE49-F238E27FC236}">
                <a16:creationId xmlns:a16="http://schemas.microsoft.com/office/drawing/2014/main" id="{7870E913-1C92-D343-815A-37895C16C821}"/>
              </a:ext>
            </a:extLst>
          </p:cNvPr>
          <p:cNvPicPr>
            <a:picLocks noChangeAspect="1"/>
          </p:cNvPicPr>
          <p:nvPr/>
        </p:nvPicPr>
        <p:blipFill rotWithShape="1">
          <a:blip r:embed="rId2"/>
          <a:srcRect l="1" t="1153" r="1509"/>
          <a:stretch/>
        </p:blipFill>
        <p:spPr>
          <a:xfrm>
            <a:off x="3366080" y="1981200"/>
            <a:ext cx="5459840" cy="4633536"/>
          </a:xfrm>
          <a:prstGeom prst="rect">
            <a:avLst/>
          </a:prstGeom>
        </p:spPr>
      </p:pic>
    </p:spTree>
    <p:extLst>
      <p:ext uri="{BB962C8B-B14F-4D97-AF65-F5344CB8AC3E}">
        <p14:creationId xmlns:p14="http://schemas.microsoft.com/office/powerpoint/2010/main" val="32090886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Stepwise Selection in R/Pent = .05, Prem = .05</a:t>
            </a:r>
          </a:p>
        </p:txBody>
      </p:sp>
      <p:pic>
        <p:nvPicPr>
          <p:cNvPr id="3" name="Picture 2">
            <a:extLst>
              <a:ext uri="{FF2B5EF4-FFF2-40B4-BE49-F238E27FC236}">
                <a16:creationId xmlns:a16="http://schemas.microsoft.com/office/drawing/2014/main" id="{EACAF640-3816-994D-864F-9562907A8C81}"/>
              </a:ext>
            </a:extLst>
          </p:cNvPr>
          <p:cNvPicPr>
            <a:picLocks noChangeAspect="1"/>
          </p:cNvPicPr>
          <p:nvPr/>
        </p:nvPicPr>
        <p:blipFill rotWithShape="1">
          <a:blip r:embed="rId2"/>
          <a:srcRect t="2265" r="1495" b="-1"/>
          <a:stretch/>
        </p:blipFill>
        <p:spPr>
          <a:xfrm>
            <a:off x="2639364" y="1600201"/>
            <a:ext cx="6913272" cy="4993084"/>
          </a:xfrm>
          <a:prstGeom prst="rect">
            <a:avLst/>
          </a:prstGeom>
        </p:spPr>
      </p:pic>
    </p:spTree>
    <p:extLst>
      <p:ext uri="{BB962C8B-B14F-4D97-AF65-F5344CB8AC3E}">
        <p14:creationId xmlns:p14="http://schemas.microsoft.com/office/powerpoint/2010/main" val="40256142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Example 2: SAT Analysis</a:t>
            </a:r>
            <a:br>
              <a:rPr lang="en-US" sz="3200" dirty="0"/>
            </a:br>
            <a:r>
              <a:rPr lang="en-US" sz="3200" dirty="0"/>
              <a:t>Fit the Model … Variable Selection</a:t>
            </a:r>
          </a:p>
        </p:txBody>
      </p:sp>
      <p:sp>
        <p:nvSpPr>
          <p:cNvPr id="8" name="TextBox 7"/>
          <p:cNvSpPr txBox="1"/>
          <p:nvPr/>
        </p:nvSpPr>
        <p:spPr>
          <a:xfrm>
            <a:off x="5410200" y="2128608"/>
            <a:ext cx="1216479" cy="369332"/>
          </a:xfrm>
          <a:prstGeom prst="rect">
            <a:avLst/>
          </a:prstGeom>
          <a:noFill/>
        </p:spPr>
        <p:txBody>
          <a:bodyPr wrap="square" rtlCol="0">
            <a:noAutofit/>
          </a:bodyPr>
          <a:lstStyle/>
          <a:p>
            <a:pPr algn="ctr"/>
            <a:r>
              <a:rPr lang="en-US" dirty="0"/>
              <a:t>Forward</a:t>
            </a:r>
          </a:p>
        </p:txBody>
      </p:sp>
      <mc:AlternateContent xmlns:mc="http://schemas.openxmlformats.org/markup-compatibility/2006" xmlns:a14="http://schemas.microsoft.com/office/drawing/2010/main">
        <mc:Choice Requires="a14">
          <p:sp>
            <p:nvSpPr>
              <p:cNvPr id="9" name="TextBox 8"/>
              <p:cNvSpPr txBox="1"/>
              <p:nvPr/>
            </p:nvSpPr>
            <p:spPr>
              <a:xfrm>
                <a:off x="6629400" y="2093983"/>
                <a:ext cx="4536435" cy="369332"/>
              </a:xfrm>
              <a:prstGeom prst="rect">
                <a:avLst/>
              </a:prstGeom>
              <a:noFill/>
            </p:spPr>
            <p:txBody>
              <a:bodyPr wrap="none" rtlCol="0">
                <a:noAutofit/>
              </a:bodyPr>
              <a:lstStyle/>
              <a:p>
                <a14:m>
                  <m:oMath xmlns:m="http://schemas.openxmlformats.org/officeDocument/2006/math">
                    <m:r>
                      <a:rPr lang="en-US" i="1">
                        <a:latin typeface="Cambria Math"/>
                      </a:rPr>
                      <m:t>𝑆𝐴𝑇</m:t>
                    </m:r>
                    <m:r>
                      <a:rPr lang="en-US" i="1">
                        <a:latin typeface="Cambria Math"/>
                      </a:rPr>
                      <m:t>= </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0</m:t>
                        </m:r>
                      </m:sub>
                    </m:sSub>
                    <m:r>
                      <a:rPr lang="en-US" i="1">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1</m:t>
                        </m:r>
                      </m:sub>
                    </m:sSub>
                    <m:r>
                      <a:rPr lang="en-US" i="1">
                        <a:latin typeface="Cambria Math" charset="0"/>
                        <a:ea typeface="Cambria Math"/>
                      </a:rPr>
                      <m:t>𝑅𝑎𝑛𝑘</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2</m:t>
                        </m:r>
                      </m:sub>
                    </m:sSub>
                    <m:r>
                      <a:rPr lang="en-US" i="1">
                        <a:latin typeface="Cambria Math" charset="0"/>
                        <a:ea typeface="Cambria Math"/>
                      </a:rPr>
                      <m:t>𝑌𝑒𝑎𝑟𝑠</m:t>
                    </m:r>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3</m:t>
                        </m:r>
                      </m:sub>
                    </m:sSub>
                    <m:r>
                      <a:rPr lang="en-US" i="1">
                        <a:latin typeface="Cambria Math" charset="0"/>
                      </a:rPr>
                      <m:t>𝐸𝑥𝑝𝑒𝑛𝑑</m:t>
                    </m:r>
                  </m:oMath>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6629400" y="2093983"/>
                <a:ext cx="4536435" cy="369332"/>
              </a:xfrm>
              <a:prstGeom prst="rect">
                <a:avLst/>
              </a:prstGeom>
              <a:blipFill>
                <a:blip r:embed="rId3"/>
                <a:stretch>
                  <a:fillRect t="-10000" r="-5242" b="-26667"/>
                </a:stretch>
              </a:blipFill>
            </p:spPr>
            <p:txBody>
              <a:bodyPr/>
              <a:lstStyle/>
              <a:p>
                <a:r>
                  <a:rPr lang="en-IN">
                    <a:noFill/>
                  </a:rPr>
                  <a:t> </a:t>
                </a:r>
              </a:p>
            </p:txBody>
          </p:sp>
        </mc:Fallback>
      </mc:AlternateContent>
      <p:sp>
        <p:nvSpPr>
          <p:cNvPr id="19" name="TextBox 18"/>
          <p:cNvSpPr txBox="1"/>
          <p:nvPr/>
        </p:nvSpPr>
        <p:spPr>
          <a:xfrm>
            <a:off x="5410200" y="3575210"/>
            <a:ext cx="1216479" cy="369332"/>
          </a:xfrm>
          <a:prstGeom prst="rect">
            <a:avLst/>
          </a:prstGeom>
          <a:noFill/>
        </p:spPr>
        <p:txBody>
          <a:bodyPr wrap="square" rtlCol="0">
            <a:noAutofit/>
          </a:bodyPr>
          <a:lstStyle/>
          <a:p>
            <a:pPr algn="ctr"/>
            <a:r>
              <a:rPr lang="en-US" dirty="0"/>
              <a:t>Backward</a:t>
            </a:r>
          </a:p>
        </p:txBody>
      </p:sp>
      <p:sp>
        <p:nvSpPr>
          <p:cNvPr id="21" name="TextBox 20"/>
          <p:cNvSpPr txBox="1"/>
          <p:nvPr/>
        </p:nvSpPr>
        <p:spPr>
          <a:xfrm>
            <a:off x="5410200" y="5052287"/>
            <a:ext cx="1216479" cy="369332"/>
          </a:xfrm>
          <a:prstGeom prst="rect">
            <a:avLst/>
          </a:prstGeom>
          <a:noFill/>
        </p:spPr>
        <p:txBody>
          <a:bodyPr wrap="square" rtlCol="0">
            <a:noAutofit/>
          </a:bodyPr>
          <a:lstStyle/>
          <a:p>
            <a:pPr algn="ctr"/>
            <a:r>
              <a:rPr lang="en-US" dirty="0"/>
              <a:t>Stepwise</a:t>
            </a:r>
          </a:p>
        </p:txBody>
      </p:sp>
      <mc:AlternateContent xmlns:mc="http://schemas.openxmlformats.org/markup-compatibility/2006" xmlns:a14="http://schemas.microsoft.com/office/drawing/2010/main">
        <mc:Choice Requires="a14">
          <p:sp>
            <p:nvSpPr>
              <p:cNvPr id="22" name="TextBox 21"/>
              <p:cNvSpPr txBox="1"/>
              <p:nvPr/>
            </p:nvSpPr>
            <p:spPr>
              <a:xfrm>
                <a:off x="6629400" y="3570312"/>
                <a:ext cx="4587731" cy="369332"/>
              </a:xfrm>
              <a:prstGeom prst="rect">
                <a:avLst/>
              </a:prstGeom>
              <a:noFill/>
            </p:spPr>
            <p:txBody>
              <a:bodyPr wrap="none" rtlCol="0">
                <a:noAutofit/>
              </a:bodyPr>
              <a:lstStyle/>
              <a:p>
                <a14:m>
                  <m:oMath xmlns:m="http://schemas.openxmlformats.org/officeDocument/2006/math">
                    <m:r>
                      <a:rPr lang="en-US" i="1">
                        <a:latin typeface="Cambria Math"/>
                      </a:rPr>
                      <m:t>𝑆𝐴𝑇</m:t>
                    </m:r>
                    <m:r>
                      <a:rPr lang="en-US" i="1">
                        <a:latin typeface="Cambria Math"/>
                      </a:rPr>
                      <m:t>= </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0</m:t>
                        </m:r>
                      </m:sub>
                    </m:sSub>
                    <m:r>
                      <a:rPr lang="en-US" i="1">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1</m:t>
                        </m:r>
                      </m:sub>
                    </m:sSub>
                    <m:r>
                      <a:rPr lang="en-US" i="1">
                        <a:latin typeface="Cambria Math" charset="0"/>
                        <a:ea typeface="Cambria Math"/>
                      </a:rPr>
                      <m:t>𝑅𝑎𝑛𝑘</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2</m:t>
                        </m:r>
                      </m:sub>
                    </m:sSub>
                    <m:r>
                      <a:rPr lang="en-US" i="1">
                        <a:latin typeface="Cambria Math" charset="0"/>
                        <a:ea typeface="Cambria Math"/>
                      </a:rPr>
                      <m:t>𝑌𝑒𝑎𝑟𝑠</m:t>
                    </m:r>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3</m:t>
                        </m:r>
                      </m:sub>
                    </m:sSub>
                    <m:r>
                      <a:rPr lang="en-US" i="1">
                        <a:latin typeface="Cambria Math" charset="0"/>
                      </a:rPr>
                      <m:t>𝐸𝑥𝑝𝑒𝑛𝑑</m:t>
                    </m:r>
                  </m:oMath>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6629400" y="3570312"/>
                <a:ext cx="4587731" cy="369332"/>
              </a:xfrm>
              <a:prstGeom prst="rect">
                <a:avLst/>
              </a:prstGeom>
              <a:blipFill>
                <a:blip r:embed="rId4"/>
                <a:stretch>
                  <a:fillRect t="-10000"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6629400" y="5052287"/>
                <a:ext cx="4536435" cy="369332"/>
              </a:xfrm>
              <a:prstGeom prst="rect">
                <a:avLst/>
              </a:prstGeom>
              <a:noFill/>
            </p:spPr>
            <p:txBody>
              <a:bodyPr wrap="none" rtlCol="0">
                <a:noAutofit/>
              </a:bodyPr>
              <a:lstStyle/>
              <a:p>
                <a14:m>
                  <m:oMath xmlns:m="http://schemas.openxmlformats.org/officeDocument/2006/math">
                    <m:r>
                      <a:rPr lang="en-US" i="1">
                        <a:latin typeface="Cambria Math"/>
                      </a:rPr>
                      <m:t>𝑆𝐴𝑇</m:t>
                    </m:r>
                    <m:r>
                      <a:rPr lang="en-US" i="1">
                        <a:latin typeface="Cambria Math"/>
                      </a:rPr>
                      <m:t>= </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0</m:t>
                        </m:r>
                      </m:sub>
                    </m:sSub>
                    <m:r>
                      <a:rPr lang="en-US" i="1">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1</m:t>
                        </m:r>
                      </m:sub>
                    </m:sSub>
                    <m:r>
                      <a:rPr lang="en-US" i="1">
                        <a:latin typeface="Cambria Math" charset="0"/>
                        <a:ea typeface="Cambria Math"/>
                      </a:rPr>
                      <m:t>𝑅𝑎𝑛𝑘</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2</m:t>
                        </m:r>
                      </m:sub>
                    </m:sSub>
                    <m:r>
                      <a:rPr lang="en-US" i="1">
                        <a:latin typeface="Cambria Math" charset="0"/>
                        <a:ea typeface="Cambria Math"/>
                      </a:rPr>
                      <m:t>𝑌𝑒𝑎𝑟𝑠</m:t>
                    </m:r>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3</m:t>
                        </m:r>
                      </m:sub>
                    </m:sSub>
                    <m:r>
                      <a:rPr lang="en-US" i="1">
                        <a:latin typeface="Cambria Math" charset="0"/>
                      </a:rPr>
                      <m:t>𝐸𝑥𝑝𝑒𝑛𝑑</m:t>
                    </m:r>
                  </m:oMath>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6629400" y="5052287"/>
                <a:ext cx="4536435" cy="369332"/>
              </a:xfrm>
              <a:prstGeom prst="rect">
                <a:avLst/>
              </a:prstGeom>
              <a:blipFill>
                <a:blip r:embed="rId5"/>
                <a:stretch>
                  <a:fillRect t="-10000" r="-5242" b="-26667"/>
                </a:stretch>
              </a:blipFill>
            </p:spPr>
            <p:txBody>
              <a:bodyPr/>
              <a:lstStyle/>
              <a:p>
                <a:r>
                  <a:rPr lang="en-IN">
                    <a:noFill/>
                  </a:rPr>
                  <a:t> </a:t>
                </a:r>
              </a:p>
            </p:txBody>
          </p:sp>
        </mc:Fallback>
      </mc:AlternateContent>
      <p:pic>
        <p:nvPicPr>
          <p:cNvPr id="3" name="Picture 2"/>
          <p:cNvPicPr>
            <a:picLocks noChangeAspect="1"/>
          </p:cNvPicPr>
          <p:nvPr/>
        </p:nvPicPr>
        <p:blipFill>
          <a:blip r:embed="rId6"/>
          <a:stretch>
            <a:fillRect/>
          </a:stretch>
        </p:blipFill>
        <p:spPr>
          <a:xfrm>
            <a:off x="609601" y="4558504"/>
            <a:ext cx="4742918" cy="1356898"/>
          </a:xfrm>
          <a:prstGeom prst="rect">
            <a:avLst/>
          </a:prstGeom>
        </p:spPr>
      </p:pic>
      <p:pic>
        <p:nvPicPr>
          <p:cNvPr id="4" name="Picture 3"/>
          <p:cNvPicPr>
            <a:picLocks noChangeAspect="1"/>
          </p:cNvPicPr>
          <p:nvPr/>
        </p:nvPicPr>
        <p:blipFill>
          <a:blip r:embed="rId7"/>
          <a:stretch>
            <a:fillRect/>
          </a:stretch>
        </p:blipFill>
        <p:spPr>
          <a:xfrm>
            <a:off x="609600" y="3115929"/>
            <a:ext cx="4742919" cy="1287894"/>
          </a:xfrm>
          <a:prstGeom prst="rect">
            <a:avLst/>
          </a:prstGeom>
        </p:spPr>
      </p:pic>
      <p:pic>
        <p:nvPicPr>
          <p:cNvPr id="16" name="Picture 15"/>
          <p:cNvPicPr>
            <a:picLocks noChangeAspect="1"/>
          </p:cNvPicPr>
          <p:nvPr/>
        </p:nvPicPr>
        <p:blipFill>
          <a:blip r:embed="rId6"/>
          <a:stretch>
            <a:fillRect/>
          </a:stretch>
        </p:blipFill>
        <p:spPr>
          <a:xfrm>
            <a:off x="609600" y="1600200"/>
            <a:ext cx="4742919" cy="1356898"/>
          </a:xfrm>
          <a:prstGeom prst="rect">
            <a:avLst/>
          </a:prstGeom>
        </p:spPr>
      </p:pic>
    </p:spTree>
    <p:extLst>
      <p:ext uri="{BB962C8B-B14F-4D97-AF65-F5344CB8AC3E}">
        <p14:creationId xmlns:p14="http://schemas.microsoft.com/office/powerpoint/2010/main" val="543672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p:txBody>
          <a:bodyPr/>
          <a:lstStyle/>
          <a:p>
            <a:r>
              <a:rPr lang="en-US" dirty="0"/>
              <a:t>Putting It All Together</a:t>
            </a:r>
          </a:p>
        </p:txBody>
      </p:sp>
      <p:sp>
        <p:nvSpPr>
          <p:cNvPr id="5" name="Subtitle 4"/>
          <p:cNvSpPr>
            <a:spLocks noGrp="1"/>
          </p:cNvSpPr>
          <p:nvPr>
            <p:ph type="subTitle" idx="1"/>
          </p:nvPr>
        </p:nvSpPr>
        <p:spPr/>
        <p:txBody>
          <a:bodyPr/>
          <a:lstStyle/>
          <a:p>
            <a:r>
              <a:rPr lang="en-US" dirty="0"/>
              <a:t>Alcohol Metabolism Study</a:t>
            </a:r>
          </a:p>
        </p:txBody>
      </p:sp>
    </p:spTree>
    <p:extLst>
      <p:ext uri="{BB962C8B-B14F-4D97-AF65-F5344CB8AC3E}">
        <p14:creationId xmlns:p14="http://schemas.microsoft.com/office/powerpoint/2010/main" val="7420517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Example 2: SAT Analysis</a:t>
            </a:r>
            <a:br>
              <a:rPr lang="en-US" sz="3200" dirty="0"/>
            </a:br>
            <a:r>
              <a:rPr lang="en-US" sz="3200" dirty="0"/>
              <a:t>Fit the Model … Variable Selection (cont.)</a:t>
            </a:r>
          </a:p>
        </p:txBody>
      </p:sp>
      <p:sp>
        <p:nvSpPr>
          <p:cNvPr id="8" name="TextBox 7"/>
          <p:cNvSpPr txBox="1"/>
          <p:nvPr/>
        </p:nvSpPr>
        <p:spPr>
          <a:xfrm>
            <a:off x="5410200" y="2128608"/>
            <a:ext cx="1216479" cy="369332"/>
          </a:xfrm>
          <a:prstGeom prst="rect">
            <a:avLst/>
          </a:prstGeom>
          <a:noFill/>
        </p:spPr>
        <p:txBody>
          <a:bodyPr wrap="square" rtlCol="0">
            <a:noAutofit/>
          </a:bodyPr>
          <a:lstStyle/>
          <a:p>
            <a:pPr algn="ctr"/>
            <a:r>
              <a:rPr lang="en-US" dirty="0"/>
              <a:t>Forward</a:t>
            </a:r>
          </a:p>
        </p:txBody>
      </p:sp>
      <mc:AlternateContent xmlns:mc="http://schemas.openxmlformats.org/markup-compatibility/2006" xmlns:a14="http://schemas.microsoft.com/office/drawing/2010/main">
        <mc:Choice Requires="a14">
          <p:sp>
            <p:nvSpPr>
              <p:cNvPr id="9" name="TextBox 8"/>
              <p:cNvSpPr txBox="1"/>
              <p:nvPr/>
            </p:nvSpPr>
            <p:spPr>
              <a:xfrm>
                <a:off x="6619516" y="2093983"/>
                <a:ext cx="4536435" cy="369332"/>
              </a:xfrm>
              <a:prstGeom prst="rect">
                <a:avLst/>
              </a:prstGeom>
              <a:noFill/>
            </p:spPr>
            <p:txBody>
              <a:bodyPr wrap="none" rtlCol="0">
                <a:noAutofit/>
              </a:bodyPr>
              <a:lstStyle/>
              <a:p>
                <a14:m>
                  <m:oMath xmlns:m="http://schemas.openxmlformats.org/officeDocument/2006/math">
                    <m:r>
                      <a:rPr lang="en-US" i="1">
                        <a:latin typeface="Cambria Math"/>
                      </a:rPr>
                      <m:t>𝑆𝐴𝑇</m:t>
                    </m:r>
                    <m:r>
                      <a:rPr lang="en-US" i="1">
                        <a:latin typeface="Cambria Math"/>
                      </a:rPr>
                      <m:t>= </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0</m:t>
                        </m:r>
                      </m:sub>
                    </m:sSub>
                    <m:r>
                      <a:rPr lang="en-US" i="1">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1</m:t>
                        </m:r>
                      </m:sub>
                    </m:sSub>
                    <m:r>
                      <a:rPr lang="en-US" i="1">
                        <a:latin typeface="Cambria Math" charset="0"/>
                        <a:ea typeface="Cambria Math"/>
                      </a:rPr>
                      <m:t>𝑅𝑎𝑛𝑘</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2</m:t>
                        </m:r>
                      </m:sub>
                    </m:sSub>
                    <m:r>
                      <a:rPr lang="en-US" i="1">
                        <a:latin typeface="Cambria Math" charset="0"/>
                        <a:ea typeface="Cambria Math"/>
                      </a:rPr>
                      <m:t>𝑌𝑒𝑎𝑟𝑠</m:t>
                    </m:r>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3</m:t>
                        </m:r>
                      </m:sub>
                    </m:sSub>
                    <m:r>
                      <a:rPr lang="en-US" i="1">
                        <a:latin typeface="Cambria Math" charset="0"/>
                      </a:rPr>
                      <m:t>𝐸𝑥𝑝𝑒𝑛𝑑</m:t>
                    </m:r>
                  </m:oMath>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6619516" y="2093983"/>
                <a:ext cx="4536435" cy="369332"/>
              </a:xfrm>
              <a:prstGeom prst="rect">
                <a:avLst/>
              </a:prstGeom>
              <a:blipFill>
                <a:blip r:embed="rId3"/>
                <a:stretch>
                  <a:fillRect t="-10345" b="-27586"/>
                </a:stretch>
              </a:blipFill>
            </p:spPr>
            <p:txBody>
              <a:bodyPr/>
              <a:lstStyle/>
              <a:p>
                <a:r>
                  <a:rPr lang="en-US">
                    <a:noFill/>
                  </a:rPr>
                  <a:t> </a:t>
                </a:r>
              </a:p>
            </p:txBody>
          </p:sp>
        </mc:Fallback>
      </mc:AlternateContent>
      <p:sp>
        <p:nvSpPr>
          <p:cNvPr id="19" name="TextBox 18"/>
          <p:cNvSpPr txBox="1"/>
          <p:nvPr/>
        </p:nvSpPr>
        <p:spPr>
          <a:xfrm>
            <a:off x="5410200" y="3575210"/>
            <a:ext cx="1216479" cy="369332"/>
          </a:xfrm>
          <a:prstGeom prst="rect">
            <a:avLst/>
          </a:prstGeom>
          <a:noFill/>
        </p:spPr>
        <p:txBody>
          <a:bodyPr wrap="square" rtlCol="0">
            <a:noAutofit/>
          </a:bodyPr>
          <a:lstStyle/>
          <a:p>
            <a:pPr algn="ctr"/>
            <a:r>
              <a:rPr lang="en-US" dirty="0"/>
              <a:t>Backward</a:t>
            </a:r>
          </a:p>
        </p:txBody>
      </p:sp>
      <p:sp>
        <p:nvSpPr>
          <p:cNvPr id="21" name="TextBox 20"/>
          <p:cNvSpPr txBox="1"/>
          <p:nvPr/>
        </p:nvSpPr>
        <p:spPr>
          <a:xfrm>
            <a:off x="5410200" y="5052287"/>
            <a:ext cx="1216479" cy="369332"/>
          </a:xfrm>
          <a:prstGeom prst="rect">
            <a:avLst/>
          </a:prstGeom>
          <a:noFill/>
        </p:spPr>
        <p:txBody>
          <a:bodyPr wrap="square" rtlCol="0">
            <a:noAutofit/>
          </a:bodyPr>
          <a:lstStyle/>
          <a:p>
            <a:pPr algn="ctr"/>
            <a:r>
              <a:rPr lang="en-US" dirty="0"/>
              <a:t>Stepwise</a:t>
            </a:r>
          </a:p>
        </p:txBody>
      </p:sp>
      <mc:AlternateContent xmlns:mc="http://schemas.openxmlformats.org/markup-compatibility/2006" xmlns:a14="http://schemas.microsoft.com/office/drawing/2010/main">
        <mc:Choice Requires="a14">
          <p:sp>
            <p:nvSpPr>
              <p:cNvPr id="22" name="TextBox 21"/>
              <p:cNvSpPr txBox="1"/>
              <p:nvPr/>
            </p:nvSpPr>
            <p:spPr>
              <a:xfrm>
                <a:off x="6619516" y="3570312"/>
                <a:ext cx="4810484" cy="369332"/>
              </a:xfrm>
              <a:prstGeom prst="rect">
                <a:avLst/>
              </a:prstGeom>
              <a:noFill/>
            </p:spPr>
            <p:txBody>
              <a:bodyPr wrap="none" rtlCol="0">
                <a:noAutofit/>
              </a:bodyPr>
              <a:lstStyle/>
              <a:p>
                <a14:m>
                  <m:oMath xmlns:m="http://schemas.openxmlformats.org/officeDocument/2006/math">
                    <m:r>
                      <a:rPr lang="en-US" i="1">
                        <a:latin typeface="Cambria Math"/>
                      </a:rPr>
                      <m:t>𝑆𝐴𝑇</m:t>
                    </m:r>
                    <m:r>
                      <a:rPr lang="en-US" i="1">
                        <a:latin typeface="Cambria Math"/>
                      </a:rPr>
                      <m:t>= </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0</m:t>
                        </m:r>
                      </m:sub>
                    </m:sSub>
                    <m:r>
                      <a:rPr lang="en-US" i="1">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1</m:t>
                        </m:r>
                      </m:sub>
                    </m:sSub>
                    <m:r>
                      <a:rPr lang="en-US" i="1">
                        <a:latin typeface="Cambria Math" charset="0"/>
                        <a:ea typeface="Cambria Math"/>
                      </a:rPr>
                      <m:t>𝑅𝑎𝑛𝑘</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2</m:t>
                        </m:r>
                      </m:sub>
                    </m:sSub>
                    <m:r>
                      <a:rPr lang="en-US" i="1">
                        <a:latin typeface="Cambria Math" charset="0"/>
                        <a:ea typeface="Cambria Math"/>
                      </a:rPr>
                      <m:t>𝑌𝑒𝑎𝑟𝑠</m:t>
                    </m:r>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3</m:t>
                        </m:r>
                      </m:sub>
                    </m:sSub>
                    <m:r>
                      <a:rPr lang="en-US" i="1">
                        <a:latin typeface="Cambria Math" charset="0"/>
                      </a:rPr>
                      <m:t>𝐸𝑥𝑝𝑒𝑛𝑑</m:t>
                    </m:r>
                  </m:oMath>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6619516" y="3570312"/>
                <a:ext cx="4810484" cy="369332"/>
              </a:xfrm>
              <a:prstGeom prst="rect">
                <a:avLst/>
              </a:prstGeom>
              <a:blipFill>
                <a:blip r:embed="rId4"/>
                <a:stretch>
                  <a:fillRect t="-10000"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6619516" y="5052287"/>
                <a:ext cx="4536435" cy="369332"/>
              </a:xfrm>
              <a:prstGeom prst="rect">
                <a:avLst/>
              </a:prstGeom>
              <a:noFill/>
            </p:spPr>
            <p:txBody>
              <a:bodyPr wrap="none" rtlCol="0">
                <a:noAutofit/>
              </a:bodyPr>
              <a:lstStyle/>
              <a:p>
                <a14:m>
                  <m:oMath xmlns:m="http://schemas.openxmlformats.org/officeDocument/2006/math">
                    <m:r>
                      <a:rPr lang="en-US" i="1">
                        <a:latin typeface="Cambria Math"/>
                      </a:rPr>
                      <m:t>𝑆𝐴𝑇</m:t>
                    </m:r>
                    <m:r>
                      <a:rPr lang="en-US" i="1">
                        <a:latin typeface="Cambria Math"/>
                      </a:rPr>
                      <m:t>= </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0</m:t>
                        </m:r>
                      </m:sub>
                    </m:sSub>
                    <m:r>
                      <a:rPr lang="en-US" i="1">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1</m:t>
                        </m:r>
                      </m:sub>
                    </m:sSub>
                    <m:r>
                      <a:rPr lang="en-US" i="1">
                        <a:latin typeface="Cambria Math" charset="0"/>
                        <a:ea typeface="Cambria Math"/>
                      </a:rPr>
                      <m:t>𝑅𝑎𝑛𝑘</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2</m:t>
                        </m:r>
                      </m:sub>
                    </m:sSub>
                    <m:r>
                      <a:rPr lang="en-US" i="1">
                        <a:latin typeface="Cambria Math" charset="0"/>
                        <a:ea typeface="Cambria Math"/>
                      </a:rPr>
                      <m:t>𝑌𝑒𝑎𝑟𝑠</m:t>
                    </m:r>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3</m:t>
                        </m:r>
                      </m:sub>
                    </m:sSub>
                    <m:r>
                      <a:rPr lang="en-US" i="1">
                        <a:latin typeface="Cambria Math" charset="0"/>
                      </a:rPr>
                      <m:t>𝐸𝑥𝑝𝑒𝑛𝑑</m:t>
                    </m:r>
                  </m:oMath>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6619516" y="5052287"/>
                <a:ext cx="4536435" cy="369332"/>
              </a:xfrm>
              <a:prstGeom prst="rect">
                <a:avLst/>
              </a:prstGeom>
              <a:blipFill>
                <a:blip r:embed="rId3"/>
                <a:stretch>
                  <a:fillRect t="-6667" b="-26667"/>
                </a:stretch>
              </a:blipFill>
            </p:spPr>
            <p:txBody>
              <a:bodyPr/>
              <a:lstStyle/>
              <a:p>
                <a:r>
                  <a:rPr lang="en-US">
                    <a:noFill/>
                  </a:rPr>
                  <a:t> </a:t>
                </a:r>
              </a:p>
            </p:txBody>
          </p:sp>
        </mc:Fallback>
      </mc:AlternateContent>
      <p:sp>
        <p:nvSpPr>
          <p:cNvPr id="5" name="TextBox 4"/>
          <p:cNvSpPr txBox="1"/>
          <p:nvPr/>
        </p:nvSpPr>
        <p:spPr>
          <a:xfrm>
            <a:off x="8128874" y="2653034"/>
            <a:ext cx="2081048" cy="369332"/>
          </a:xfrm>
          <a:prstGeom prst="rect">
            <a:avLst/>
          </a:prstGeom>
          <a:noFill/>
        </p:spPr>
        <p:txBody>
          <a:bodyPr wrap="square" rtlCol="0">
            <a:noAutofit/>
          </a:bodyPr>
          <a:lstStyle/>
          <a:p>
            <a:pPr algn="ctr"/>
            <a:r>
              <a:rPr lang="en-US" dirty="0"/>
              <a:t>Adj R</a:t>
            </a:r>
            <a:r>
              <a:rPr lang="en-US" baseline="30000" dirty="0"/>
              <a:t>2</a:t>
            </a:r>
            <a:r>
              <a:rPr lang="en-US" dirty="0"/>
              <a:t> = .863</a:t>
            </a:r>
          </a:p>
        </p:txBody>
      </p:sp>
      <p:sp>
        <p:nvSpPr>
          <p:cNvPr id="13" name="TextBox 12"/>
          <p:cNvSpPr txBox="1"/>
          <p:nvPr/>
        </p:nvSpPr>
        <p:spPr>
          <a:xfrm>
            <a:off x="8128874" y="4137057"/>
            <a:ext cx="2081048" cy="369332"/>
          </a:xfrm>
          <a:prstGeom prst="rect">
            <a:avLst/>
          </a:prstGeom>
          <a:noFill/>
        </p:spPr>
        <p:txBody>
          <a:bodyPr wrap="square" rtlCol="0">
            <a:noAutofit/>
          </a:bodyPr>
          <a:lstStyle/>
          <a:p>
            <a:pPr algn="ctr"/>
            <a:r>
              <a:rPr lang="en-US" dirty="0"/>
              <a:t>Adj R</a:t>
            </a:r>
            <a:r>
              <a:rPr lang="en-US" baseline="30000" dirty="0"/>
              <a:t>2</a:t>
            </a:r>
            <a:r>
              <a:rPr lang="en-US" dirty="0"/>
              <a:t> = .863</a:t>
            </a:r>
          </a:p>
        </p:txBody>
      </p:sp>
      <p:sp>
        <p:nvSpPr>
          <p:cNvPr id="15" name="TextBox 14"/>
          <p:cNvSpPr txBox="1"/>
          <p:nvPr/>
        </p:nvSpPr>
        <p:spPr>
          <a:xfrm>
            <a:off x="8087263" y="5573981"/>
            <a:ext cx="2081048" cy="369332"/>
          </a:xfrm>
          <a:prstGeom prst="rect">
            <a:avLst/>
          </a:prstGeom>
          <a:noFill/>
        </p:spPr>
        <p:txBody>
          <a:bodyPr wrap="square" rtlCol="0">
            <a:noAutofit/>
          </a:bodyPr>
          <a:lstStyle/>
          <a:p>
            <a:pPr algn="ctr"/>
            <a:r>
              <a:rPr lang="en-US" dirty="0"/>
              <a:t>Adj R</a:t>
            </a:r>
            <a:r>
              <a:rPr lang="en-US" baseline="30000" dirty="0"/>
              <a:t>2</a:t>
            </a:r>
            <a:r>
              <a:rPr lang="en-US" dirty="0"/>
              <a:t> = .863</a:t>
            </a:r>
          </a:p>
        </p:txBody>
      </p:sp>
      <p:sp>
        <p:nvSpPr>
          <p:cNvPr id="6" name="TextBox 5"/>
          <p:cNvSpPr txBox="1"/>
          <p:nvPr/>
        </p:nvSpPr>
        <p:spPr>
          <a:xfrm>
            <a:off x="609600" y="6006020"/>
            <a:ext cx="10972800" cy="646331"/>
          </a:xfrm>
          <a:prstGeom prst="rect">
            <a:avLst/>
          </a:prstGeom>
          <a:noFill/>
        </p:spPr>
        <p:txBody>
          <a:bodyPr wrap="square" rtlCol="0">
            <a:noAutofit/>
          </a:bodyPr>
          <a:lstStyle/>
          <a:p>
            <a:r>
              <a:rPr lang="en-US" dirty="0"/>
              <a:t>There is an easy choice of model here since all methods select the same model. If they did not all select the same model we could choose between models using the Adj R</a:t>
            </a:r>
            <a:r>
              <a:rPr lang="en-US" baseline="30000" dirty="0"/>
              <a:t>2</a:t>
            </a:r>
            <a:r>
              <a:rPr lang="en-US" dirty="0"/>
              <a:t>, AIC, C</a:t>
            </a:r>
            <a:r>
              <a:rPr lang="en-US" baseline="-25000" dirty="0"/>
              <a:t>p</a:t>
            </a:r>
            <a:r>
              <a:rPr lang="en-US" dirty="0"/>
              <a:t>, or other statistic.</a:t>
            </a:r>
          </a:p>
        </p:txBody>
      </p:sp>
      <p:pic>
        <p:nvPicPr>
          <p:cNvPr id="3" name="Picture 2"/>
          <p:cNvPicPr>
            <a:picLocks noChangeAspect="1"/>
          </p:cNvPicPr>
          <p:nvPr/>
        </p:nvPicPr>
        <p:blipFill>
          <a:blip r:embed="rId5"/>
          <a:stretch>
            <a:fillRect/>
          </a:stretch>
        </p:blipFill>
        <p:spPr>
          <a:xfrm>
            <a:off x="609601" y="4558504"/>
            <a:ext cx="4742918" cy="1356898"/>
          </a:xfrm>
          <a:prstGeom prst="rect">
            <a:avLst/>
          </a:prstGeom>
        </p:spPr>
      </p:pic>
      <p:pic>
        <p:nvPicPr>
          <p:cNvPr id="4" name="Picture 3"/>
          <p:cNvPicPr>
            <a:picLocks noChangeAspect="1"/>
          </p:cNvPicPr>
          <p:nvPr/>
        </p:nvPicPr>
        <p:blipFill>
          <a:blip r:embed="rId6"/>
          <a:stretch>
            <a:fillRect/>
          </a:stretch>
        </p:blipFill>
        <p:spPr>
          <a:xfrm>
            <a:off x="609600" y="3115929"/>
            <a:ext cx="4742919" cy="1287894"/>
          </a:xfrm>
          <a:prstGeom prst="rect">
            <a:avLst/>
          </a:prstGeom>
        </p:spPr>
      </p:pic>
      <p:pic>
        <p:nvPicPr>
          <p:cNvPr id="16" name="Picture 15"/>
          <p:cNvPicPr>
            <a:picLocks noChangeAspect="1"/>
          </p:cNvPicPr>
          <p:nvPr/>
        </p:nvPicPr>
        <p:blipFill>
          <a:blip r:embed="rId5"/>
          <a:stretch>
            <a:fillRect/>
          </a:stretch>
        </p:blipFill>
        <p:spPr>
          <a:xfrm>
            <a:off x="609600" y="1600200"/>
            <a:ext cx="4742919" cy="1356898"/>
          </a:xfrm>
          <a:prstGeom prst="rect">
            <a:avLst/>
          </a:prstGeom>
        </p:spPr>
      </p:pic>
    </p:spTree>
    <p:extLst>
      <p:ext uri="{BB962C8B-B14F-4D97-AF65-F5344CB8AC3E}">
        <p14:creationId xmlns:p14="http://schemas.microsoft.com/office/powerpoint/2010/main" val="30128029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Example 2: SAT Analysis </a:t>
            </a:r>
            <a:br>
              <a:rPr lang="en-US" sz="3200" dirty="0"/>
            </a:br>
            <a:r>
              <a:rPr lang="en-US" sz="3200" dirty="0"/>
              <a:t>Check Residuals/Assumptions</a:t>
            </a:r>
          </a:p>
        </p:txBody>
      </p:sp>
      <mc:AlternateContent xmlns:mc="http://schemas.openxmlformats.org/markup-compatibility/2006" xmlns:a14="http://schemas.microsoft.com/office/drawing/2010/main">
        <mc:Choice Requires="a14">
          <p:sp>
            <p:nvSpPr>
              <p:cNvPr id="7" name="TextBox 6"/>
              <p:cNvSpPr txBox="1"/>
              <p:nvPr/>
            </p:nvSpPr>
            <p:spPr>
              <a:xfrm>
                <a:off x="2099089" y="3532057"/>
                <a:ext cx="3522246" cy="307777"/>
              </a:xfrm>
              <a:prstGeom prst="rect">
                <a:avLst/>
              </a:prstGeom>
              <a:noFill/>
            </p:spPr>
            <p:txBody>
              <a:bodyPr wrap="none" rtlCol="0">
                <a:noAutofit/>
              </a:bodyPr>
              <a:lstStyle/>
              <a:p>
                <a14:m>
                  <m:oMath xmlns:m="http://schemas.openxmlformats.org/officeDocument/2006/math">
                    <m:r>
                      <a:rPr lang="en-US" sz="1400" i="1" smtClean="0">
                        <a:latin typeface="Cambria Math"/>
                      </a:rPr>
                      <m:t>𝑆𝐴𝑇</m:t>
                    </m:r>
                    <m:r>
                      <a:rPr lang="en-US" sz="1400" i="1" smtClean="0">
                        <a:latin typeface="Cambria Math"/>
                      </a:rPr>
                      <m:t>= </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rPr>
                          <m:t>0</m:t>
                        </m:r>
                      </m:sub>
                    </m:sSub>
                    <m:r>
                      <a:rPr lang="en-US" sz="1400" i="1">
                        <a:latin typeface="Cambria Math"/>
                      </a:rPr>
                      <m:t>+</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1</m:t>
                        </m:r>
                      </m:sub>
                    </m:sSub>
                    <m:r>
                      <a:rPr lang="en-US" sz="1400" b="0" i="1" smtClean="0">
                        <a:latin typeface="Cambria Math" charset="0"/>
                        <a:ea typeface="Cambria Math"/>
                      </a:rPr>
                      <m:t>𝑌𝑒𝑎𝑟𝑠</m:t>
                    </m:r>
                    <m:r>
                      <a:rPr lang="en-US" sz="1400" i="1">
                        <a:latin typeface="Cambria Math"/>
                      </a:rPr>
                      <m:t> </m:t>
                    </m:r>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2</m:t>
                        </m:r>
                      </m:sub>
                    </m:sSub>
                    <m:r>
                      <a:rPr lang="en-US" sz="1400" b="0" i="1" smtClean="0">
                        <a:latin typeface="Cambria Math" charset="0"/>
                        <a:ea typeface="Cambria Math"/>
                      </a:rPr>
                      <m:t>𝑅𝑎𝑛𝑘𝑑</m:t>
                    </m:r>
                  </m:oMath>
                </a14:m>
                <a:r>
                  <a:rPr lang="en-US" sz="1400" dirty="0"/>
                  <a:t> + </a:t>
                </a:r>
                <a14:m>
                  <m:oMath xmlns:m="http://schemas.openxmlformats.org/officeDocument/2006/math">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3</m:t>
                        </m:r>
                      </m:sub>
                    </m:sSub>
                    <m:r>
                      <a:rPr lang="en-US" sz="1400" i="1">
                        <a:latin typeface="Cambria Math"/>
                      </a:rPr>
                      <m:t>𝑅𝑎𝑛𝑘</m:t>
                    </m:r>
                  </m:oMath>
                </a14:m>
                <a:endParaRPr lang="en-US" sz="1400" dirty="0"/>
              </a:p>
            </p:txBody>
          </p:sp>
        </mc:Choice>
        <mc:Fallback xmlns="">
          <p:sp>
            <p:nvSpPr>
              <p:cNvPr id="7" name="TextBox 6"/>
              <p:cNvSpPr txBox="1">
                <a:spLocks noRot="1" noChangeAspect="1" noMove="1" noResize="1" noEditPoints="1" noAdjustHandles="1" noChangeArrowheads="1" noChangeShapeType="1" noTextEdit="1"/>
              </p:cNvSpPr>
              <p:nvPr/>
            </p:nvSpPr>
            <p:spPr>
              <a:xfrm>
                <a:off x="2099089" y="3532057"/>
                <a:ext cx="3522246" cy="307777"/>
              </a:xfrm>
              <a:prstGeom prst="rect">
                <a:avLst/>
              </a:prstGeom>
              <a:blipFill>
                <a:blip r:embed="rId3"/>
                <a:stretch>
                  <a:fillRect t="-1961" b="-19608"/>
                </a:stretch>
              </a:blipFill>
            </p:spPr>
            <p:txBody>
              <a:bodyPr/>
              <a:lstStyle/>
              <a:p>
                <a:r>
                  <a:rPr lang="en-US">
                    <a:noFill/>
                  </a:rPr>
                  <a:t> </a:t>
                </a:r>
              </a:p>
            </p:txBody>
          </p:sp>
        </mc:Fallback>
      </mc:AlternateContent>
      <p:sp>
        <p:nvSpPr>
          <p:cNvPr id="10" name="TextBox 9"/>
          <p:cNvSpPr txBox="1"/>
          <p:nvPr/>
        </p:nvSpPr>
        <p:spPr>
          <a:xfrm>
            <a:off x="578646" y="3928068"/>
            <a:ext cx="6563133" cy="2677656"/>
          </a:xfrm>
          <a:prstGeom prst="rect">
            <a:avLst/>
          </a:prstGeom>
          <a:noFill/>
        </p:spPr>
        <p:txBody>
          <a:bodyPr wrap="square" rtlCol="0">
            <a:noAutofit/>
          </a:bodyPr>
          <a:lstStyle/>
          <a:p>
            <a:pPr marL="257175" indent="-257175">
              <a:buAutoNum type="arabicPeriod"/>
            </a:pPr>
            <a:r>
              <a:rPr lang="en-US" sz="1400" dirty="0"/>
              <a:t>Judging from the scatter plot of residuals, there is no evidence against </a:t>
            </a:r>
            <a:r>
              <a:rPr lang="en-US" sz="1400" b="1" dirty="0"/>
              <a:t>normality of SAT scores conditional on fixed values of income, years, and rank.</a:t>
            </a:r>
          </a:p>
          <a:p>
            <a:pPr marL="257175" indent="-257175">
              <a:buAutoNum type="arabicPeriod"/>
            </a:pPr>
            <a:r>
              <a:rPr lang="en-US" sz="1400" dirty="0"/>
              <a:t>Judging from the scatter plot of residuals, there is no evidence against </a:t>
            </a:r>
            <a:r>
              <a:rPr lang="en-US" sz="1400" b="1" dirty="0"/>
              <a:t>constant variance of SAT scores across values of income, years, and rank. </a:t>
            </a:r>
          </a:p>
          <a:p>
            <a:pPr marL="257175" indent="-257175">
              <a:buAutoNum type="arabicPeriod"/>
            </a:pPr>
            <a:r>
              <a:rPr lang="en-US" sz="1400" dirty="0"/>
              <a:t>Judging from the scatter plot of residuals, there is no evidence against the assumption of </a:t>
            </a:r>
            <a:r>
              <a:rPr lang="en-US" sz="1400" b="1" dirty="0"/>
              <a:t>linear trend between income, years, and rank and SAT scores.</a:t>
            </a:r>
          </a:p>
          <a:p>
            <a:pPr marL="257175" indent="-257175">
              <a:buAutoNum type="arabicPeriod"/>
            </a:pPr>
            <a:r>
              <a:rPr lang="en-US" sz="1400" dirty="0"/>
              <a:t>We will assume all states’ SAT scores are </a:t>
            </a:r>
            <a:r>
              <a:rPr lang="en-US" sz="1400" b="1" dirty="0"/>
              <a:t>independent</a:t>
            </a:r>
            <a:r>
              <a:rPr lang="en-US" sz="1400" dirty="0"/>
              <a:t>. </a:t>
            </a:r>
          </a:p>
          <a:p>
            <a:pPr marL="257175" indent="-257175">
              <a:buAutoNum type="arabicPeriod"/>
            </a:pPr>
            <a:r>
              <a:rPr lang="en-US" sz="1400" dirty="0"/>
              <a:t>There are three observations with high residual that should be investigated as they may be highly influential points.</a:t>
            </a:r>
          </a:p>
        </p:txBody>
      </p:sp>
      <p:pic>
        <p:nvPicPr>
          <p:cNvPr id="8" name="Picture 7"/>
          <p:cNvPicPr>
            <a:picLocks noChangeAspect="1"/>
          </p:cNvPicPr>
          <p:nvPr/>
        </p:nvPicPr>
        <p:blipFill>
          <a:blip r:embed="rId4"/>
          <a:stretch>
            <a:fillRect/>
          </a:stretch>
        </p:blipFill>
        <p:spPr>
          <a:xfrm>
            <a:off x="810050" y="1690891"/>
            <a:ext cx="6100324" cy="1745237"/>
          </a:xfrm>
          <a:prstGeom prst="rect">
            <a:avLst/>
          </a:prstGeom>
        </p:spPr>
      </p:pic>
      <p:pic>
        <p:nvPicPr>
          <p:cNvPr id="11" name="Picture 10"/>
          <p:cNvPicPr>
            <a:picLocks noChangeAspect="1"/>
          </p:cNvPicPr>
          <p:nvPr/>
        </p:nvPicPr>
        <p:blipFill rotWithShape="1">
          <a:blip r:embed="rId5"/>
          <a:srcRect t="3673" r="1235"/>
          <a:stretch/>
        </p:blipFill>
        <p:spPr>
          <a:xfrm>
            <a:off x="7391401" y="1689686"/>
            <a:ext cx="4043314" cy="3959494"/>
          </a:xfrm>
          <a:prstGeom prst="rect">
            <a:avLst/>
          </a:prstGeom>
        </p:spPr>
      </p:pic>
    </p:spTree>
    <p:extLst>
      <p:ext uri="{BB962C8B-B14F-4D97-AF65-F5344CB8AC3E}">
        <p14:creationId xmlns:p14="http://schemas.microsoft.com/office/powerpoint/2010/main" val="10026969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Example 2: SAT Analysis </a:t>
            </a:r>
            <a:br>
              <a:rPr lang="en-US" sz="3200" dirty="0"/>
            </a:br>
            <a:r>
              <a:rPr lang="en-US" sz="3200" dirty="0"/>
              <a:t>Check Residuals/Assumptions (cont.)</a:t>
            </a:r>
          </a:p>
        </p:txBody>
      </p:sp>
      <mc:AlternateContent xmlns:mc="http://schemas.openxmlformats.org/markup-compatibility/2006" xmlns:a14="http://schemas.microsoft.com/office/drawing/2010/main">
        <mc:Choice Requires="a14">
          <p:sp>
            <p:nvSpPr>
              <p:cNvPr id="7" name="TextBox 6"/>
              <p:cNvSpPr txBox="1"/>
              <p:nvPr/>
            </p:nvSpPr>
            <p:spPr>
              <a:xfrm>
                <a:off x="2099089" y="3532057"/>
                <a:ext cx="3522246" cy="307777"/>
              </a:xfrm>
              <a:prstGeom prst="rect">
                <a:avLst/>
              </a:prstGeom>
              <a:noFill/>
            </p:spPr>
            <p:txBody>
              <a:bodyPr wrap="none" rtlCol="0">
                <a:noAutofit/>
              </a:bodyPr>
              <a:lstStyle/>
              <a:p>
                <a14:m>
                  <m:oMath xmlns:m="http://schemas.openxmlformats.org/officeDocument/2006/math">
                    <m:r>
                      <a:rPr lang="en-US" sz="1400" i="1" smtClean="0">
                        <a:latin typeface="Cambria Math"/>
                      </a:rPr>
                      <m:t>𝑆𝐴𝑇</m:t>
                    </m:r>
                    <m:r>
                      <a:rPr lang="en-US" sz="1400" i="1" smtClean="0">
                        <a:latin typeface="Cambria Math"/>
                      </a:rPr>
                      <m:t>= </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rPr>
                          <m:t>0</m:t>
                        </m:r>
                      </m:sub>
                    </m:sSub>
                    <m:r>
                      <a:rPr lang="en-US" sz="1400" i="1">
                        <a:latin typeface="Cambria Math"/>
                      </a:rPr>
                      <m:t>+</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1</m:t>
                        </m:r>
                      </m:sub>
                    </m:sSub>
                    <m:r>
                      <a:rPr lang="en-US" sz="1400" b="0" i="1" smtClean="0">
                        <a:latin typeface="Cambria Math" charset="0"/>
                        <a:ea typeface="Cambria Math"/>
                      </a:rPr>
                      <m:t>𝑌𝑒𝑎𝑟𝑠</m:t>
                    </m:r>
                    <m:r>
                      <a:rPr lang="en-US" sz="1400" i="1">
                        <a:latin typeface="Cambria Math"/>
                      </a:rPr>
                      <m:t> </m:t>
                    </m:r>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2</m:t>
                        </m:r>
                      </m:sub>
                    </m:sSub>
                    <m:r>
                      <a:rPr lang="en-US" sz="1400" b="0" i="1" smtClean="0">
                        <a:latin typeface="Cambria Math" charset="0"/>
                        <a:ea typeface="Cambria Math"/>
                      </a:rPr>
                      <m:t>𝑅𝑎𝑛𝑘𝑑</m:t>
                    </m:r>
                  </m:oMath>
                </a14:m>
                <a:r>
                  <a:rPr lang="en-US" sz="1400" dirty="0"/>
                  <a:t> + </a:t>
                </a:r>
                <a14:m>
                  <m:oMath xmlns:m="http://schemas.openxmlformats.org/officeDocument/2006/math">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3</m:t>
                        </m:r>
                      </m:sub>
                    </m:sSub>
                    <m:r>
                      <a:rPr lang="en-US" sz="1400" i="1">
                        <a:latin typeface="Cambria Math"/>
                      </a:rPr>
                      <m:t>𝑅𝑎𝑛𝑘</m:t>
                    </m:r>
                  </m:oMath>
                </a14:m>
                <a:endParaRPr lang="en-US" sz="1400" dirty="0"/>
              </a:p>
            </p:txBody>
          </p:sp>
        </mc:Choice>
        <mc:Fallback xmlns="">
          <p:sp>
            <p:nvSpPr>
              <p:cNvPr id="7" name="TextBox 6"/>
              <p:cNvSpPr txBox="1">
                <a:spLocks noRot="1" noChangeAspect="1" noMove="1" noResize="1" noEditPoints="1" noAdjustHandles="1" noChangeArrowheads="1" noChangeShapeType="1" noTextEdit="1"/>
              </p:cNvSpPr>
              <p:nvPr/>
            </p:nvSpPr>
            <p:spPr>
              <a:xfrm>
                <a:off x="2099089" y="3532057"/>
                <a:ext cx="3522246" cy="307777"/>
              </a:xfrm>
              <a:prstGeom prst="rect">
                <a:avLst/>
              </a:prstGeom>
              <a:blipFill>
                <a:blip r:embed="rId3"/>
                <a:stretch>
                  <a:fillRect t="-1961" b="-19608"/>
                </a:stretch>
              </a:blipFill>
            </p:spPr>
            <p:txBody>
              <a:bodyPr/>
              <a:lstStyle/>
              <a:p>
                <a:r>
                  <a:rPr lang="en-US">
                    <a:noFill/>
                  </a:rPr>
                  <a:t> </a:t>
                </a:r>
              </a:p>
            </p:txBody>
          </p:sp>
        </mc:Fallback>
      </mc:AlternateContent>
      <p:sp>
        <p:nvSpPr>
          <p:cNvPr id="10" name="TextBox 9"/>
          <p:cNvSpPr txBox="1"/>
          <p:nvPr/>
        </p:nvSpPr>
        <p:spPr>
          <a:xfrm>
            <a:off x="578646" y="3928068"/>
            <a:ext cx="6563133" cy="2677656"/>
          </a:xfrm>
          <a:prstGeom prst="rect">
            <a:avLst/>
          </a:prstGeom>
          <a:noFill/>
        </p:spPr>
        <p:txBody>
          <a:bodyPr wrap="square" rtlCol="0">
            <a:noAutofit/>
          </a:bodyPr>
          <a:lstStyle/>
          <a:p>
            <a:pPr marL="257175" indent="-257175">
              <a:buAutoNum type="arabicPeriod"/>
            </a:pPr>
            <a:r>
              <a:rPr lang="en-US" sz="1400" dirty="0"/>
              <a:t>Judging from the scatter plot of residuals, there is no evidence against </a:t>
            </a:r>
            <a:r>
              <a:rPr lang="en-US" sz="1400" b="1" dirty="0"/>
              <a:t>normality of SAT scores conditional on fixed values of income, years, and rank.</a:t>
            </a:r>
          </a:p>
          <a:p>
            <a:pPr marL="257175" indent="-257175">
              <a:buAutoNum type="arabicPeriod"/>
            </a:pPr>
            <a:r>
              <a:rPr lang="en-US" sz="1400" dirty="0"/>
              <a:t>Judging from the scatter plot of residuals, there is no evidence against </a:t>
            </a:r>
            <a:r>
              <a:rPr lang="en-US" sz="1400" b="1" dirty="0"/>
              <a:t>constant variance of SAT scores across values of income, years, and rank. </a:t>
            </a:r>
          </a:p>
          <a:p>
            <a:pPr marL="257175" indent="-257175">
              <a:buAutoNum type="arabicPeriod"/>
            </a:pPr>
            <a:r>
              <a:rPr lang="en-US" sz="1400" dirty="0"/>
              <a:t>Judging from the scatter plot of residuals, there is no evidence against the assumption of </a:t>
            </a:r>
            <a:r>
              <a:rPr lang="en-US" sz="1400" b="1" dirty="0"/>
              <a:t>linear trend between income, years, and rank and SAT scores.</a:t>
            </a:r>
          </a:p>
          <a:p>
            <a:pPr marL="257175" indent="-257175">
              <a:buAutoNum type="arabicPeriod"/>
            </a:pPr>
            <a:r>
              <a:rPr lang="en-US" sz="1400" dirty="0"/>
              <a:t>We will assume all states’ SAT scores are </a:t>
            </a:r>
            <a:r>
              <a:rPr lang="en-US" sz="1400" b="1" dirty="0"/>
              <a:t>independent</a:t>
            </a:r>
            <a:r>
              <a:rPr lang="en-US" sz="1400" dirty="0"/>
              <a:t>. </a:t>
            </a:r>
          </a:p>
          <a:p>
            <a:pPr marL="257175" indent="-257175">
              <a:buAutoNum type="arabicPeriod"/>
            </a:pPr>
            <a:r>
              <a:rPr lang="en-US" sz="1400" dirty="0"/>
              <a:t>There are three observations with high residual that should be investigated as they may be highly influential points: observations 50, 29, and 16.</a:t>
            </a:r>
          </a:p>
        </p:txBody>
      </p:sp>
      <p:pic>
        <p:nvPicPr>
          <p:cNvPr id="8" name="Picture 7"/>
          <p:cNvPicPr>
            <a:picLocks noChangeAspect="1"/>
          </p:cNvPicPr>
          <p:nvPr/>
        </p:nvPicPr>
        <p:blipFill>
          <a:blip r:embed="rId4"/>
          <a:stretch>
            <a:fillRect/>
          </a:stretch>
        </p:blipFill>
        <p:spPr>
          <a:xfrm>
            <a:off x="810050" y="1690891"/>
            <a:ext cx="6100324" cy="1745237"/>
          </a:xfrm>
          <a:prstGeom prst="rect">
            <a:avLst/>
          </a:prstGeom>
        </p:spPr>
      </p:pic>
      <p:pic>
        <p:nvPicPr>
          <p:cNvPr id="4" name="Picture 3"/>
          <p:cNvPicPr>
            <a:picLocks noChangeAspect="1"/>
          </p:cNvPicPr>
          <p:nvPr/>
        </p:nvPicPr>
        <p:blipFill rotWithShape="1">
          <a:blip r:embed="rId5"/>
          <a:srcRect t="2794" r="4713"/>
          <a:stretch/>
        </p:blipFill>
        <p:spPr>
          <a:xfrm>
            <a:off x="7391400" y="1690891"/>
            <a:ext cx="4043314" cy="3947044"/>
          </a:xfrm>
          <a:prstGeom prst="rect">
            <a:avLst/>
          </a:prstGeom>
        </p:spPr>
      </p:pic>
    </p:spTree>
    <p:extLst>
      <p:ext uri="{BB962C8B-B14F-4D97-AF65-F5344CB8AC3E}">
        <p14:creationId xmlns:p14="http://schemas.microsoft.com/office/powerpoint/2010/main" val="27539720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61756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p:txBody>
          <a:bodyPr/>
          <a:lstStyle/>
          <a:p>
            <a:r>
              <a:rPr lang="en-US" dirty="0"/>
              <a:t>Mallow’s C</a:t>
            </a:r>
            <a:r>
              <a:rPr lang="en-US" baseline="-25000" dirty="0"/>
              <a:t>p</a:t>
            </a:r>
          </a:p>
        </p:txBody>
      </p:sp>
      <p:sp>
        <p:nvSpPr>
          <p:cNvPr id="5" name="Subtitle 4"/>
          <p:cNvSpPr>
            <a:spLocks noGrp="1"/>
          </p:cNvSpPr>
          <p:nvPr>
            <p:ph type="subTitle" idx="1"/>
          </p:nvPr>
        </p:nvSpPr>
        <p:spPr/>
        <p:txBody>
          <a:bodyPr/>
          <a:lstStyle/>
          <a:p>
            <a:r>
              <a:rPr lang="en-US" dirty="0"/>
              <a:t>Best Subset Selection</a:t>
            </a:r>
          </a:p>
        </p:txBody>
      </p:sp>
    </p:spTree>
    <p:extLst>
      <p:ext uri="{BB962C8B-B14F-4D97-AF65-F5344CB8AC3E}">
        <p14:creationId xmlns:p14="http://schemas.microsoft.com/office/powerpoint/2010/main" val="12418570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Subset Regression</a:t>
            </a:r>
          </a:p>
        </p:txBody>
      </p:sp>
      <p:sp>
        <p:nvSpPr>
          <p:cNvPr id="6" name="Content Placeholder 5"/>
          <p:cNvSpPr>
            <a:spLocks noGrp="1"/>
          </p:cNvSpPr>
          <p:nvPr>
            <p:ph idx="1"/>
          </p:nvPr>
        </p:nvSpPr>
        <p:spPr/>
        <p:txBody>
          <a:bodyPr/>
          <a:lstStyle/>
          <a:p>
            <a:pPr marL="0" indent="0">
              <a:buNone/>
            </a:pPr>
            <a:r>
              <a:rPr lang="en-US" altLang="en-US" sz="3600" b="1" dirty="0">
                <a:solidFill>
                  <a:schemeClr val="accent2"/>
                </a:solidFill>
              </a:rPr>
              <a:t>Best subsets regression</a:t>
            </a:r>
            <a:r>
              <a:rPr lang="en-US" altLang="en-US" sz="3600" dirty="0"/>
              <a:t>: </a:t>
            </a:r>
          </a:p>
          <a:p>
            <a:r>
              <a:rPr lang="en-US" altLang="en-US" dirty="0"/>
              <a:t>Select the subset of predictors that does the best at meeting some well-defined objective criterion.</a:t>
            </a:r>
            <a:endParaRPr lang="en-US" altLang="en-US" sz="3600" dirty="0"/>
          </a:p>
        </p:txBody>
      </p:sp>
    </p:spTree>
    <p:extLst>
      <p:ext uri="{BB962C8B-B14F-4D97-AF65-F5344CB8AC3E}">
        <p14:creationId xmlns:p14="http://schemas.microsoft.com/office/powerpoint/2010/main" val="13787821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1143000"/>
          </a:xfrm>
        </p:spPr>
        <p:txBody>
          <a:bodyPr/>
          <a:lstStyle/>
          <a:p>
            <a:r>
              <a:rPr lang="en-US" dirty="0"/>
              <a:t>Mallow’s C</a:t>
            </a:r>
            <a:r>
              <a:rPr lang="en-US" baseline="-25000" dirty="0"/>
              <a:t>p</a:t>
            </a:r>
          </a:p>
        </p:txBody>
      </p:sp>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2157" y="1680816"/>
            <a:ext cx="4187687"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943100" y="3163195"/>
            <a:ext cx="8496300" cy="1631216"/>
          </a:xfrm>
          <a:prstGeom prst="rect">
            <a:avLst/>
          </a:prstGeom>
          <a:noFill/>
        </p:spPr>
        <p:txBody>
          <a:bodyPr wrap="square" rtlCol="0">
            <a:noAutofit/>
          </a:bodyPr>
          <a:lstStyle/>
          <a:p>
            <a:pPr algn="ctr"/>
            <a:r>
              <a:rPr lang="en-US" dirty="0"/>
              <a:t>Mathematically: E(C</a:t>
            </a:r>
            <a:r>
              <a:rPr lang="en-US" baseline="-25000" dirty="0"/>
              <a:t>p</a:t>
            </a:r>
            <a:r>
              <a:rPr lang="en-US" dirty="0"/>
              <a:t>) = p for a model with no overfit. For this reason the model with the C</a:t>
            </a:r>
            <a:r>
              <a:rPr lang="en-US" baseline="-25000" dirty="0"/>
              <a:t>p</a:t>
            </a:r>
            <a:r>
              <a:rPr lang="en-US" dirty="0"/>
              <a:t> closest (smallest) to p is preferred. Note: “p” is the number of parameters (including the intercept) in the model.</a:t>
            </a:r>
          </a:p>
          <a:p>
            <a:pPr algn="ctr">
              <a:spcBef>
                <a:spcPts val="1200"/>
              </a:spcBef>
            </a:pPr>
            <a:r>
              <a:rPr lang="en-US" dirty="0"/>
              <a:t>For linear regression, the C</a:t>
            </a:r>
            <a:r>
              <a:rPr lang="en-US" baseline="-25000" dirty="0"/>
              <a:t>p</a:t>
            </a:r>
            <a:r>
              <a:rPr lang="en-US" dirty="0"/>
              <a:t> statistic has been shown to be equivalent to the AIC.</a:t>
            </a:r>
          </a:p>
        </p:txBody>
      </p:sp>
    </p:spTree>
    <p:extLst>
      <p:ext uri="{BB962C8B-B14F-4D97-AF65-F5344CB8AC3E}">
        <p14:creationId xmlns:p14="http://schemas.microsoft.com/office/powerpoint/2010/main" val="4138527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Fishing for Explanation</a:t>
            </a:r>
          </a:p>
        </p:txBody>
      </p:sp>
      <p:pic>
        <p:nvPicPr>
          <p:cNvPr id="8" name="Picture 7"/>
          <p:cNvPicPr>
            <a:picLocks noChangeAspect="1"/>
          </p:cNvPicPr>
          <p:nvPr/>
        </p:nvPicPr>
        <p:blipFill>
          <a:blip r:embed="rId3"/>
          <a:stretch>
            <a:fillRect/>
          </a:stretch>
        </p:blipFill>
        <p:spPr>
          <a:xfrm>
            <a:off x="4588237" y="3065308"/>
            <a:ext cx="3015527" cy="3564093"/>
          </a:xfrm>
          <a:prstGeom prst="rect">
            <a:avLst/>
          </a:prstGeom>
        </p:spPr>
      </p:pic>
      <p:sp>
        <p:nvSpPr>
          <p:cNvPr id="3" name="Rectangle 2">
            <a:extLst>
              <a:ext uri="{FF2B5EF4-FFF2-40B4-BE49-F238E27FC236}">
                <a16:creationId xmlns:a16="http://schemas.microsoft.com/office/drawing/2014/main" id="{318CD0DC-4B3F-45FA-BE5E-36FC1795DD32}"/>
              </a:ext>
            </a:extLst>
          </p:cNvPr>
          <p:cNvSpPr/>
          <p:nvPr/>
        </p:nvSpPr>
        <p:spPr>
          <a:xfrm>
            <a:off x="5105400" y="3375025"/>
            <a:ext cx="2473325" cy="165100"/>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rotWithShape="1">
          <a:blip r:embed="rId4"/>
          <a:srcRect b="5118"/>
          <a:stretch/>
        </p:blipFill>
        <p:spPr>
          <a:xfrm>
            <a:off x="2769914" y="1616711"/>
            <a:ext cx="6652172" cy="1302702"/>
          </a:xfrm>
          <a:prstGeom prst="rect">
            <a:avLst/>
          </a:prstGeom>
        </p:spPr>
      </p:pic>
    </p:spTree>
    <p:extLst>
      <p:ext uri="{BB962C8B-B14F-4D97-AF65-F5344CB8AC3E}">
        <p14:creationId xmlns:p14="http://schemas.microsoft.com/office/powerpoint/2010/main" val="36140545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baseline="-25000" dirty="0"/>
              <a:t>p</a:t>
            </a:r>
            <a:r>
              <a:rPr lang="en-US" dirty="0"/>
              <a:t> Plot</a:t>
            </a:r>
          </a:p>
        </p:txBody>
      </p:sp>
      <p:pic>
        <p:nvPicPr>
          <p:cNvPr id="5" name="Picture 4"/>
          <p:cNvPicPr>
            <a:picLocks noChangeAspect="1"/>
          </p:cNvPicPr>
          <p:nvPr/>
        </p:nvPicPr>
        <p:blipFill>
          <a:blip r:embed="rId3"/>
          <a:stretch>
            <a:fillRect/>
          </a:stretch>
        </p:blipFill>
        <p:spPr>
          <a:xfrm>
            <a:off x="3762689" y="2989675"/>
            <a:ext cx="4728277" cy="3572081"/>
          </a:xfrm>
          <a:prstGeom prst="rect">
            <a:avLst/>
          </a:prstGeom>
        </p:spPr>
      </p:pic>
      <p:pic>
        <p:nvPicPr>
          <p:cNvPr id="7" name="Picture 6"/>
          <p:cNvPicPr>
            <a:picLocks noChangeAspect="1"/>
          </p:cNvPicPr>
          <p:nvPr/>
        </p:nvPicPr>
        <p:blipFill rotWithShape="1">
          <a:blip r:embed="rId4"/>
          <a:srcRect b="5118"/>
          <a:stretch/>
        </p:blipFill>
        <p:spPr>
          <a:xfrm>
            <a:off x="2769914" y="1616711"/>
            <a:ext cx="6652172" cy="1302702"/>
          </a:xfrm>
          <a:prstGeom prst="rect">
            <a:avLst/>
          </a:prstGeom>
        </p:spPr>
      </p:pic>
    </p:spTree>
    <p:extLst>
      <p:ext uri="{BB962C8B-B14F-4D97-AF65-F5344CB8AC3E}">
        <p14:creationId xmlns:p14="http://schemas.microsoft.com/office/powerpoint/2010/main" val="7635991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Residuals/Influential Points:</a:t>
            </a:r>
            <a:br>
              <a:rPr lang="en-US" sz="3200" dirty="0"/>
            </a:br>
            <a:r>
              <a:rPr lang="en-US" sz="3200" dirty="0"/>
              <a:t>lTakers, Years, Expend, Rank</a:t>
            </a:r>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7825" y="1752600"/>
            <a:ext cx="4716351" cy="4724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57815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Example: Male Female Alcohol Metabolization</a:t>
            </a:r>
          </a:p>
        </p:txBody>
      </p:sp>
      <p:sp>
        <p:nvSpPr>
          <p:cNvPr id="5" name="Content Placeholder 4"/>
          <p:cNvSpPr>
            <a:spLocks noGrp="1"/>
          </p:cNvSpPr>
          <p:nvPr>
            <p:ph idx="1"/>
          </p:nvPr>
        </p:nvSpPr>
        <p:spPr>
          <a:xfrm>
            <a:off x="609600" y="1600203"/>
            <a:ext cx="7543800" cy="3352797"/>
          </a:xfrm>
        </p:spPr>
        <p:txBody>
          <a:bodyPr/>
          <a:lstStyle/>
          <a:p>
            <a:r>
              <a:rPr lang="en-US" sz="1800" dirty="0"/>
              <a:t>The subjects were 18 women and 14 men, all volunteers living in Trieste. Three of the women and ﬁve of the men were categorized as alcoholic. All subjects received ethanol, at a dose of 0.3 grams per kilogram of body weight, orally one day and intravenously another, in randomly determined order. Since the intravenous administration bypasses the stomach, the diﬀerence in blood alcohol concentration—the concentration after intravenous administration minus the concentration after oral administration—provides a measure of the “ﬁrst-pass metabolism” in the stomach. In addition, gastric alcohol dehydrogenase (AD) activity (activity of the key enzyme) was measured in mucus samples taken from the stomach linings. The data displayed to the right.</a:t>
            </a:r>
          </a:p>
        </p:txBody>
      </p:sp>
      <p:sp>
        <p:nvSpPr>
          <p:cNvPr id="6" name="Rectangle 5"/>
          <p:cNvSpPr/>
          <p:nvPr/>
        </p:nvSpPr>
        <p:spPr>
          <a:xfrm>
            <a:off x="609600" y="5181603"/>
            <a:ext cx="9601200" cy="1384995"/>
          </a:xfrm>
          <a:prstGeom prst="rect">
            <a:avLst/>
          </a:prstGeom>
        </p:spPr>
        <p:txBody>
          <a:bodyPr wrap="square">
            <a:noAutofit/>
          </a:bodyPr>
          <a:lstStyle/>
          <a:p>
            <a:pPr marL="285750" indent="-285750">
              <a:buFont typeface="Arial" panose="020B0604020202020204" pitchFamily="34" charset="0"/>
              <a:buChar char="•"/>
            </a:pPr>
            <a:r>
              <a:rPr lang="en-US" b="1" dirty="0"/>
              <a:t>Several questions arise:</a:t>
            </a:r>
          </a:p>
          <a:p>
            <a:pPr marL="800100" lvl="1" indent="-342900">
              <a:buFont typeface="+mj-lt"/>
              <a:buAutoNum type="arabicPeriod"/>
            </a:pPr>
            <a:r>
              <a:rPr lang="en-US" sz="1600" b="1" dirty="0"/>
              <a:t>Do levels of ﬁrst-pass metabolism diﬀer between men and women? </a:t>
            </a:r>
          </a:p>
          <a:p>
            <a:pPr marL="800100" lvl="1" indent="-342900">
              <a:buFont typeface="+mj-lt"/>
              <a:buAutoNum type="arabicPeriod"/>
            </a:pPr>
            <a:r>
              <a:rPr lang="en-US" sz="1600" b="1" dirty="0"/>
              <a:t>Can the diﬀerences be explained by postulating that men have more dehydrogenase activity in their stomachs?</a:t>
            </a:r>
          </a:p>
          <a:p>
            <a:pPr marL="800100" lvl="1" indent="-342900">
              <a:buFont typeface="+mj-lt"/>
              <a:buAutoNum type="arabicPeriod"/>
            </a:pPr>
            <a:r>
              <a:rPr lang="en-US" sz="1600" b="1" dirty="0"/>
              <a:t>Are the answers to these questions complicated by an alcoholism eﬀect?</a:t>
            </a:r>
          </a:p>
        </p:txBody>
      </p:sp>
      <p:pic>
        <p:nvPicPr>
          <p:cNvPr id="7" name="Picture 2">
            <a:extLst>
              <a:ext uri="{FF2B5EF4-FFF2-40B4-BE49-F238E27FC236}">
                <a16:creationId xmlns:a16="http://schemas.microsoft.com/office/drawing/2014/main" id="{42FDA606-A59C-4C48-BA6B-CD32BB9082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611"/>
          <a:stretch/>
        </p:blipFill>
        <p:spPr bwMode="auto">
          <a:xfrm>
            <a:off x="8458200" y="1600203"/>
            <a:ext cx="3124200" cy="29874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70817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lstStyle/>
          <a:p>
            <a:pPr marL="0" indent="0">
              <a:buNone/>
            </a:pPr>
            <a:r>
              <a:rPr lang="en-US" dirty="0"/>
              <a:t>One possible subset of the variables that explains the variation in SAT scores well (C</a:t>
            </a:r>
            <a:r>
              <a:rPr lang="en-US" baseline="-25000" dirty="0"/>
              <a:t>p</a:t>
            </a:r>
            <a:r>
              <a:rPr lang="en-US" dirty="0"/>
              <a:t> = 4.0312, R</a:t>
            </a:r>
            <a:r>
              <a:rPr lang="en-US" baseline="30000" dirty="0"/>
              <a:t>2</a:t>
            </a:r>
            <a:r>
              <a:rPr lang="en-US" dirty="0"/>
              <a:t> = .9107) are the lTakers, Rank, Years, and Expenditure variables.</a:t>
            </a:r>
          </a:p>
        </p:txBody>
      </p:sp>
    </p:spTree>
    <p:extLst>
      <p:ext uri="{BB962C8B-B14F-4D97-AF65-F5344CB8AC3E}">
        <p14:creationId xmlns:p14="http://schemas.microsoft.com/office/powerpoint/2010/main" val="160275746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Often Used Together</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p:txBody>
              <a:bodyPr/>
              <a:lstStyle/>
              <a:p>
                <a:pPr marL="0" indent="0" algn="ctr">
                  <a:buNone/>
                </a:pPr>
                <a14:m>
                  <m:oMath xmlns:m="http://schemas.openxmlformats.org/officeDocument/2006/math">
                    <m:r>
                      <a:rPr lang="en-US" sz="1800" i="1">
                        <a:latin typeface="Cambria Math"/>
                      </a:rPr>
                      <m:t>𝑆𝐴𝑇</m:t>
                    </m:r>
                    <m:r>
                      <a:rPr lang="en-US" sz="1800" i="1">
                        <a:latin typeface="Cambria Math"/>
                      </a:rPr>
                      <m:t>= </m:t>
                    </m:r>
                    <m:sSub>
                      <m:sSubPr>
                        <m:ctrlPr>
                          <a:rPr lang="en-US" sz="1800" i="1">
                            <a:latin typeface="Cambria Math" panose="02040503050406030204" pitchFamily="18" charset="0"/>
                          </a:rPr>
                        </m:ctrlPr>
                      </m:sSubPr>
                      <m:e>
                        <m:r>
                          <a:rPr lang="en-US" sz="1800" i="1">
                            <a:latin typeface="Cambria Math"/>
                            <a:ea typeface="Cambria Math"/>
                          </a:rPr>
                          <m:t>𝛽</m:t>
                        </m:r>
                      </m:e>
                      <m:sub>
                        <m:r>
                          <a:rPr lang="en-US" sz="1800" i="1">
                            <a:latin typeface="Cambria Math"/>
                          </a:rPr>
                          <m:t>0</m:t>
                        </m:r>
                      </m:sub>
                    </m:sSub>
                    <m:r>
                      <a:rPr lang="en-US" sz="1800" i="1">
                        <a:latin typeface="Cambria Math"/>
                      </a:rPr>
                      <m:t>+</m:t>
                    </m:r>
                    <m:sSub>
                      <m:sSubPr>
                        <m:ctrlPr>
                          <a:rPr lang="en-US" sz="1800" i="1">
                            <a:latin typeface="Cambria Math" panose="02040503050406030204" pitchFamily="18" charset="0"/>
                          </a:rPr>
                        </m:ctrlPr>
                      </m:sSubPr>
                      <m:e>
                        <m:r>
                          <a:rPr lang="en-US" sz="1800" i="1">
                            <a:latin typeface="Cambria Math"/>
                            <a:ea typeface="Cambria Math"/>
                          </a:rPr>
                          <m:t>𝛽</m:t>
                        </m:r>
                      </m:e>
                      <m:sub>
                        <m:r>
                          <a:rPr lang="en-US" sz="1800" i="1">
                            <a:latin typeface="Cambria Math"/>
                            <a:ea typeface="Cambria Math"/>
                          </a:rPr>
                          <m:t>1</m:t>
                        </m:r>
                      </m:sub>
                    </m:sSub>
                    <m:r>
                      <a:rPr lang="en-US" sz="1800" i="1">
                        <a:latin typeface="Cambria Math"/>
                      </a:rPr>
                      <m:t>𝐼𝑛𝑐𝑜𝑚𝑒</m:t>
                    </m:r>
                    <m:r>
                      <a:rPr lang="en-US" sz="1800" i="1">
                        <a:latin typeface="Cambria Math"/>
                      </a:rPr>
                      <m:t> </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a:ea typeface="Cambria Math"/>
                          </a:rPr>
                          <m:t>𝛽</m:t>
                        </m:r>
                      </m:e>
                      <m:sub>
                        <m:r>
                          <a:rPr lang="en-US" sz="1800" i="1">
                            <a:latin typeface="Cambria Math"/>
                            <a:ea typeface="Cambria Math"/>
                          </a:rPr>
                          <m:t>2</m:t>
                        </m:r>
                      </m:sub>
                    </m:sSub>
                    <m:r>
                      <a:rPr lang="en-US" sz="1800" i="1">
                        <a:latin typeface="Cambria Math"/>
                      </a:rPr>
                      <m:t>𝑌𝑒𝑎𝑟𝑠</m:t>
                    </m:r>
                  </m:oMath>
                </a14:m>
                <a:r>
                  <a:rPr lang="en-US" sz="1800" dirty="0"/>
                  <a:t> + </a:t>
                </a:r>
                <a14:m>
                  <m:oMath xmlns:m="http://schemas.openxmlformats.org/officeDocument/2006/math">
                    <m:sSub>
                      <m:sSubPr>
                        <m:ctrlPr>
                          <a:rPr lang="en-US" sz="1800" i="1">
                            <a:latin typeface="Cambria Math" panose="02040503050406030204" pitchFamily="18" charset="0"/>
                          </a:rPr>
                        </m:ctrlPr>
                      </m:sSubPr>
                      <m:e>
                        <m:r>
                          <a:rPr lang="en-US" sz="1800" i="1">
                            <a:latin typeface="Cambria Math"/>
                            <a:ea typeface="Cambria Math"/>
                          </a:rPr>
                          <m:t>𝛽</m:t>
                        </m:r>
                      </m:e>
                      <m:sub>
                        <m:r>
                          <a:rPr lang="en-US" sz="1800" i="1">
                            <a:latin typeface="Cambria Math"/>
                            <a:ea typeface="Cambria Math"/>
                          </a:rPr>
                          <m:t>3</m:t>
                        </m:r>
                      </m:sub>
                    </m:sSub>
                    <m:r>
                      <a:rPr lang="en-US" sz="1800" i="1">
                        <a:latin typeface="Cambria Math"/>
                      </a:rPr>
                      <m:t>𝑅𝑎𝑛𝑘</m:t>
                    </m:r>
                    <m:r>
                      <m:rPr>
                        <m:nor/>
                      </m:rPr>
                      <a:rPr lang="en-US" sz="1800"/>
                      <m:t>+ </m:t>
                    </m:r>
                    <m:sSub>
                      <m:sSubPr>
                        <m:ctrlPr>
                          <a:rPr lang="en-US" sz="1800" i="1">
                            <a:latin typeface="Cambria Math" panose="02040503050406030204" pitchFamily="18" charset="0"/>
                          </a:rPr>
                        </m:ctrlPr>
                      </m:sSubPr>
                      <m:e>
                        <m:r>
                          <a:rPr lang="en-US" sz="1800" i="1">
                            <a:latin typeface="Cambria Math"/>
                            <a:ea typeface="Cambria Math"/>
                          </a:rPr>
                          <m:t>𝛽</m:t>
                        </m:r>
                      </m:e>
                      <m:sub>
                        <m:r>
                          <a:rPr lang="en-US" sz="1800" i="1">
                            <a:latin typeface="Cambria Math" charset="0"/>
                            <a:ea typeface="Cambria Math"/>
                          </a:rPr>
                          <m:t>4</m:t>
                        </m:r>
                      </m:sub>
                    </m:sSub>
                    <m:r>
                      <a:rPr lang="en-US" sz="1800" i="1">
                        <a:latin typeface="Cambria Math" charset="0"/>
                        <a:ea typeface="Cambria Math"/>
                      </a:rPr>
                      <m:t>𝐸𝑥𝑝𝑒𝑛𝑑</m:t>
                    </m:r>
                  </m:oMath>
                </a14:m>
                <a:endParaRPr lang="en-US" sz="1800" dirty="0"/>
              </a:p>
              <a:p>
                <a:pPr marL="0" indent="0" algn="ctr">
                  <a:buNone/>
                </a:pPr>
                <a:r>
                  <a:rPr lang="en-US" sz="1800" dirty="0"/>
                  <a:t>Adj R</a:t>
                </a:r>
                <a:r>
                  <a:rPr lang="en-US" sz="1800" baseline="30000" dirty="0"/>
                  <a:t>2</a:t>
                </a:r>
                <a:r>
                  <a:rPr lang="en-US" sz="1800" dirty="0"/>
                  <a:t>: .9025   C</a:t>
                </a:r>
                <a:r>
                  <a:rPr lang="en-US" sz="1800" baseline="-25000" dirty="0"/>
                  <a:t>p</a:t>
                </a:r>
                <a:r>
                  <a:rPr lang="en-US" sz="1800" dirty="0"/>
                  <a:t> = 8.04</a:t>
                </a:r>
              </a:p>
              <a:p>
                <a:pPr marL="0" indent="0" algn="ctr">
                  <a:buNone/>
                </a:pPr>
                <a14:m>
                  <m:oMath xmlns:m="http://schemas.openxmlformats.org/officeDocument/2006/math">
                    <m:r>
                      <a:rPr lang="en-US" sz="1800" i="1">
                        <a:latin typeface="Cambria Math"/>
                      </a:rPr>
                      <m:t>𝑆𝐴𝑇</m:t>
                    </m:r>
                    <m:r>
                      <a:rPr lang="en-US" sz="1800" i="1">
                        <a:latin typeface="Cambria Math"/>
                      </a:rPr>
                      <m:t>= </m:t>
                    </m:r>
                    <m:sSub>
                      <m:sSubPr>
                        <m:ctrlPr>
                          <a:rPr lang="en-US" sz="1800" i="1">
                            <a:latin typeface="Cambria Math" panose="02040503050406030204" pitchFamily="18" charset="0"/>
                          </a:rPr>
                        </m:ctrlPr>
                      </m:sSubPr>
                      <m:e>
                        <m:r>
                          <a:rPr lang="en-US" sz="1800" i="1">
                            <a:latin typeface="Cambria Math"/>
                            <a:ea typeface="Cambria Math"/>
                          </a:rPr>
                          <m:t>𝛽</m:t>
                        </m:r>
                      </m:e>
                      <m:sub>
                        <m:r>
                          <a:rPr lang="en-US" sz="1800" i="1">
                            <a:latin typeface="Cambria Math"/>
                          </a:rPr>
                          <m:t>0</m:t>
                        </m:r>
                      </m:sub>
                    </m:sSub>
                    <m:r>
                      <a:rPr lang="en-US" sz="1800" i="1">
                        <a:latin typeface="Cambria Math"/>
                      </a:rPr>
                      <m:t>+</m:t>
                    </m:r>
                    <m:sSub>
                      <m:sSubPr>
                        <m:ctrlPr>
                          <a:rPr lang="en-US" sz="1800" i="1">
                            <a:latin typeface="Cambria Math" panose="02040503050406030204" pitchFamily="18" charset="0"/>
                          </a:rPr>
                        </m:ctrlPr>
                      </m:sSubPr>
                      <m:e>
                        <m:r>
                          <a:rPr lang="en-US" sz="1800" i="1">
                            <a:latin typeface="Cambria Math"/>
                            <a:ea typeface="Cambria Math"/>
                          </a:rPr>
                          <m:t>𝛽</m:t>
                        </m:r>
                      </m:e>
                      <m:sub>
                        <m:r>
                          <a:rPr lang="en-US" sz="1800" i="1">
                            <a:latin typeface="Cambria Math"/>
                            <a:ea typeface="Cambria Math"/>
                          </a:rPr>
                          <m:t>1</m:t>
                        </m:r>
                      </m:sub>
                    </m:sSub>
                    <m:r>
                      <a:rPr lang="en-US" sz="1800" i="1">
                        <a:latin typeface="Cambria Math"/>
                      </a:rPr>
                      <m:t>𝑙𝑇𝑎𝑘𝑒𝑟𝑠</m:t>
                    </m:r>
                    <m:r>
                      <a:rPr lang="en-US" sz="1800" i="1">
                        <a:latin typeface="Cambria Math"/>
                      </a:rPr>
                      <m:t> </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a:ea typeface="Cambria Math"/>
                          </a:rPr>
                          <m:t>𝛽</m:t>
                        </m:r>
                      </m:e>
                      <m:sub>
                        <m:r>
                          <a:rPr lang="en-US" sz="1800" i="1">
                            <a:latin typeface="Cambria Math"/>
                            <a:ea typeface="Cambria Math"/>
                          </a:rPr>
                          <m:t>2</m:t>
                        </m:r>
                      </m:sub>
                    </m:sSub>
                    <m:r>
                      <a:rPr lang="en-US" sz="1800" i="1">
                        <a:latin typeface="Cambria Math"/>
                      </a:rPr>
                      <m:t>𝑌𝑒𝑎𝑟𝑠</m:t>
                    </m:r>
                  </m:oMath>
                </a14:m>
                <a:r>
                  <a:rPr lang="en-US" sz="1800" dirty="0"/>
                  <a:t> + </a:t>
                </a:r>
                <a14:m>
                  <m:oMath xmlns:m="http://schemas.openxmlformats.org/officeDocument/2006/math">
                    <m:sSub>
                      <m:sSubPr>
                        <m:ctrlPr>
                          <a:rPr lang="en-US" sz="1800" i="1">
                            <a:latin typeface="Cambria Math" panose="02040503050406030204" pitchFamily="18" charset="0"/>
                          </a:rPr>
                        </m:ctrlPr>
                      </m:sSubPr>
                      <m:e>
                        <m:r>
                          <a:rPr lang="en-US" sz="1800" i="1">
                            <a:latin typeface="Cambria Math"/>
                            <a:ea typeface="Cambria Math"/>
                          </a:rPr>
                          <m:t>𝛽</m:t>
                        </m:r>
                      </m:e>
                      <m:sub>
                        <m:r>
                          <a:rPr lang="en-US" sz="1800" i="1">
                            <a:latin typeface="Cambria Math"/>
                            <a:ea typeface="Cambria Math"/>
                          </a:rPr>
                          <m:t>3</m:t>
                        </m:r>
                      </m:sub>
                    </m:sSub>
                    <m:r>
                      <a:rPr lang="en-US" sz="1800" i="1">
                        <a:latin typeface="Cambria Math"/>
                      </a:rPr>
                      <m:t>𝑅𝑎𝑛𝑘</m:t>
                    </m:r>
                    <m:r>
                      <m:rPr>
                        <m:nor/>
                      </m:rPr>
                      <a:rPr lang="en-US" sz="1800"/>
                      <m:t>+ </m:t>
                    </m:r>
                    <m:sSub>
                      <m:sSubPr>
                        <m:ctrlPr>
                          <a:rPr lang="en-US" sz="1800" i="1">
                            <a:latin typeface="Cambria Math" panose="02040503050406030204" pitchFamily="18" charset="0"/>
                          </a:rPr>
                        </m:ctrlPr>
                      </m:sSubPr>
                      <m:e>
                        <m:r>
                          <a:rPr lang="en-US" sz="1800" i="1">
                            <a:latin typeface="Cambria Math"/>
                            <a:ea typeface="Cambria Math"/>
                          </a:rPr>
                          <m:t>𝛽</m:t>
                        </m:r>
                      </m:e>
                      <m:sub>
                        <m:r>
                          <a:rPr lang="en-US" sz="1800" i="1">
                            <a:latin typeface="Cambria Math" charset="0"/>
                            <a:ea typeface="Cambria Math"/>
                          </a:rPr>
                          <m:t>4</m:t>
                        </m:r>
                      </m:sub>
                    </m:sSub>
                    <m:r>
                      <a:rPr lang="en-US" sz="1800" i="1">
                        <a:latin typeface="Cambria Math" charset="0"/>
                        <a:ea typeface="Cambria Math"/>
                      </a:rPr>
                      <m:t>𝐸𝑥𝑝𝑒𝑛𝑑</m:t>
                    </m:r>
                  </m:oMath>
                </a14:m>
                <a:endParaRPr lang="en-US" sz="1800" dirty="0"/>
              </a:p>
              <a:p>
                <a:pPr marL="0" indent="0" algn="ctr">
                  <a:buNone/>
                </a:pPr>
                <a:r>
                  <a:rPr lang="en-US" sz="1800" dirty="0"/>
                  <a:t>Adj R</a:t>
                </a:r>
                <a:r>
                  <a:rPr lang="en-US" sz="1800" baseline="30000" dirty="0"/>
                  <a:t>2</a:t>
                </a:r>
                <a:r>
                  <a:rPr lang="en-US" sz="1800" dirty="0"/>
                  <a:t>: .8821  C</a:t>
                </a:r>
                <a:r>
                  <a:rPr lang="en-US" sz="1800" baseline="-25000" dirty="0"/>
                  <a:t>p</a:t>
                </a:r>
                <a:r>
                  <a:rPr lang="en-US" sz="1800" dirty="0"/>
                  <a:t> = 4.03</a:t>
                </a:r>
              </a:p>
              <a:p>
                <a:r>
                  <a:rPr lang="en-US" sz="1800" dirty="0"/>
                  <a:t>The model with lTakers, Years, Expend, and Rank looks to be having a smaller C</a:t>
                </a:r>
                <a:r>
                  <a:rPr lang="en-US" sz="1800" baseline="-25000" dirty="0"/>
                  <a:t>p</a:t>
                </a:r>
                <a:r>
                  <a:rPr lang="en-US" sz="1800" dirty="0"/>
                  <a:t> statistic although the Income, Years, Rank, Expend has a greater adjusted R</a:t>
                </a:r>
                <a:r>
                  <a:rPr lang="en-US" sz="1800" baseline="30000" dirty="0"/>
                  <a:t>2</a:t>
                </a:r>
                <a:r>
                  <a:rPr lang="en-US" sz="1800" dirty="0"/>
                  <a:t>. In addition, it can be argued that lTakers and Rank look to be highly collinear and thus may be redundant, therefore providing additional support for the top model.</a:t>
                </a:r>
              </a:p>
              <a:p>
                <a:r>
                  <a:rPr lang="en-US" sz="1800" dirty="0"/>
                  <a:t>At this point, it is up to the researchers and/or the experts to weigh the pros and cons of each model. For our QOI, the top model seems to be a better choice since it accounts for income as a possible confounder and is backed up by our previous analysis. If the goal of the regression is to predict, you may not care about confounders or multicollinearity as much and may find in favor of the second model.</a:t>
                </a:r>
              </a:p>
              <a:p>
                <a:r>
                  <a:rPr lang="en-US" sz="1800" dirty="0"/>
                  <a:t>Finally, cross validation techniques, AIC, BIC, and SBC and other criteria are other valuable tools to help us decide between candidate models.</a:t>
                </a: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blipFill>
                <a:blip r:embed="rId3"/>
                <a:stretch>
                  <a:fillRect l="-333" t="-809" r="-556" b="-5121"/>
                </a:stretch>
              </a:blipFill>
            </p:spPr>
            <p:txBody>
              <a:bodyPr/>
              <a:lstStyle/>
              <a:p>
                <a:r>
                  <a:rPr lang="en-IN">
                    <a:noFill/>
                  </a:rPr>
                  <a:t> </a:t>
                </a:r>
              </a:p>
            </p:txBody>
          </p:sp>
        </mc:Fallback>
      </mc:AlternateContent>
    </p:spTree>
    <p:extLst>
      <p:ext uri="{BB962C8B-B14F-4D97-AF65-F5344CB8AC3E}">
        <p14:creationId xmlns:p14="http://schemas.microsoft.com/office/powerpoint/2010/main" val="591138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75657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p:txBody>
          <a:bodyPr/>
          <a:lstStyle/>
          <a:p>
            <a:r>
              <a:rPr lang="en-US" dirty="0"/>
              <a:t>Introduction to PROC GLMSELECT</a:t>
            </a:r>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6428881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200" dirty="0"/>
              <a:t>Variable Selection with PROC GLMSELECT</a:t>
            </a:r>
          </a:p>
        </p:txBody>
      </p:sp>
      <p:pic>
        <p:nvPicPr>
          <p:cNvPr id="4" name="Picture 3"/>
          <p:cNvPicPr>
            <a:picLocks noChangeAspect="1"/>
          </p:cNvPicPr>
          <p:nvPr/>
        </p:nvPicPr>
        <p:blipFill rotWithShape="1">
          <a:blip r:embed="rId3"/>
          <a:srcRect r="3088" b="5484"/>
          <a:stretch/>
        </p:blipFill>
        <p:spPr>
          <a:xfrm>
            <a:off x="2264578" y="1415984"/>
            <a:ext cx="7662844" cy="2881635"/>
          </a:xfrm>
          <a:prstGeom prst="rect">
            <a:avLst/>
          </a:prstGeom>
        </p:spPr>
      </p:pic>
      <p:pic>
        <p:nvPicPr>
          <p:cNvPr id="5" name="Picture 4"/>
          <p:cNvPicPr>
            <a:picLocks noChangeAspect="1"/>
          </p:cNvPicPr>
          <p:nvPr/>
        </p:nvPicPr>
        <p:blipFill>
          <a:blip r:embed="rId4"/>
          <a:stretch>
            <a:fillRect/>
          </a:stretch>
        </p:blipFill>
        <p:spPr>
          <a:xfrm>
            <a:off x="3124200" y="4457700"/>
            <a:ext cx="2048586" cy="2095500"/>
          </a:xfrm>
          <a:prstGeom prst="rect">
            <a:avLst/>
          </a:prstGeom>
        </p:spPr>
      </p:pic>
      <p:pic>
        <p:nvPicPr>
          <p:cNvPr id="6" name="Picture 5"/>
          <p:cNvPicPr>
            <a:picLocks noChangeAspect="1"/>
          </p:cNvPicPr>
          <p:nvPr/>
        </p:nvPicPr>
        <p:blipFill>
          <a:blip r:embed="rId5"/>
          <a:stretch>
            <a:fillRect/>
          </a:stretch>
        </p:blipFill>
        <p:spPr>
          <a:xfrm>
            <a:off x="5562600" y="4650394"/>
            <a:ext cx="3505200" cy="1710113"/>
          </a:xfrm>
          <a:prstGeom prst="rect">
            <a:avLst/>
          </a:prstGeom>
        </p:spPr>
      </p:pic>
    </p:spTree>
    <p:extLst>
      <p:ext uri="{BB962C8B-B14F-4D97-AF65-F5344CB8AC3E}">
        <p14:creationId xmlns:p14="http://schemas.microsoft.com/office/powerpoint/2010/main" val="3009617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Comparison Using AIC/BIC/SBC</a:t>
            </a:r>
          </a:p>
        </p:txBody>
      </p:sp>
      <mc:AlternateContent xmlns:mc="http://schemas.openxmlformats.org/markup-compatibility/2006" xmlns:a14="http://schemas.microsoft.com/office/drawing/2010/main">
        <mc:Choice Requires="a14">
          <p:sp>
            <p:nvSpPr>
              <p:cNvPr id="4" name="TextBox 3"/>
              <p:cNvSpPr txBox="1"/>
              <p:nvPr/>
            </p:nvSpPr>
            <p:spPr>
              <a:xfrm>
                <a:off x="6642515" y="2205992"/>
                <a:ext cx="4554132" cy="307777"/>
              </a:xfrm>
              <a:prstGeom prst="rect">
                <a:avLst/>
              </a:prstGeom>
              <a:noFill/>
            </p:spPr>
            <p:txBody>
              <a:bodyPr wrap="none" rtlCol="0">
                <a:noAutofit/>
              </a:bodyPr>
              <a:lstStyle/>
              <a:p>
                <a14:m>
                  <m:oMath xmlns:m="http://schemas.openxmlformats.org/officeDocument/2006/math">
                    <m:r>
                      <a:rPr lang="en-US" sz="1400" i="1">
                        <a:latin typeface="Cambria Math"/>
                      </a:rPr>
                      <m:t>𝑆𝐴𝑇</m:t>
                    </m:r>
                    <m:r>
                      <a:rPr lang="en-US" sz="1400" i="1">
                        <a:latin typeface="Cambria Math"/>
                      </a:rPr>
                      <m:t>= </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rPr>
                          <m:t>0</m:t>
                        </m:r>
                      </m:sub>
                    </m:sSub>
                    <m:r>
                      <a:rPr lang="en-US" sz="1400" i="1">
                        <a:latin typeface="Cambria Math"/>
                      </a:rPr>
                      <m:t>+</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1</m:t>
                        </m:r>
                      </m:sub>
                    </m:sSub>
                    <m:r>
                      <a:rPr lang="en-US" sz="1400" i="1">
                        <a:latin typeface="Cambria Math"/>
                      </a:rPr>
                      <m:t>𝑙𝑇𝑎𝑘𝑒𝑟𝑠</m:t>
                    </m:r>
                    <m:r>
                      <a:rPr lang="en-US" sz="1400" i="1">
                        <a:latin typeface="Cambria Math"/>
                      </a:rPr>
                      <m:t> </m:t>
                    </m:r>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2</m:t>
                        </m:r>
                      </m:sub>
                    </m:sSub>
                    <m:r>
                      <a:rPr lang="en-US" sz="1400" i="1">
                        <a:latin typeface="Cambria Math"/>
                      </a:rPr>
                      <m:t>𝑌𝑒𝑎𝑟𝑠</m:t>
                    </m:r>
                  </m:oMath>
                </a14:m>
                <a:r>
                  <a:rPr lang="en-US" sz="1400" dirty="0"/>
                  <a:t> + </a:t>
                </a:r>
                <a14:m>
                  <m:oMath xmlns:m="http://schemas.openxmlformats.org/officeDocument/2006/math">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3</m:t>
                        </m:r>
                      </m:sub>
                    </m:sSub>
                    <m:r>
                      <a:rPr lang="en-US" sz="1400" i="1">
                        <a:latin typeface="Cambria Math"/>
                      </a:rPr>
                      <m:t>𝑅𝑎𝑛𝑘</m:t>
                    </m:r>
                    <m:r>
                      <m:rPr>
                        <m:nor/>
                      </m:rPr>
                      <a:rPr lang="en-US" sz="1400"/>
                      <m:t>+ </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charset="0"/>
                            <a:ea typeface="Cambria Math"/>
                          </a:rPr>
                          <m:t>4</m:t>
                        </m:r>
                      </m:sub>
                    </m:sSub>
                    <m:r>
                      <a:rPr lang="en-US" sz="1400" i="1">
                        <a:latin typeface="Cambria Math" charset="0"/>
                        <a:ea typeface="Cambria Math"/>
                      </a:rPr>
                      <m:t>𝐸𝑥𝑝𝑒𝑛𝑑</m:t>
                    </m:r>
                  </m:oMath>
                </a14:m>
                <a:endParaRPr lang="en-US" sz="1400" dirty="0"/>
              </a:p>
            </p:txBody>
          </p:sp>
        </mc:Choice>
        <mc:Fallback xmlns="">
          <p:sp>
            <p:nvSpPr>
              <p:cNvPr id="4" name="TextBox 3"/>
              <p:cNvSpPr txBox="1">
                <a:spLocks noRot="1" noChangeAspect="1" noMove="1" noResize="1" noEditPoints="1" noAdjustHandles="1" noChangeArrowheads="1" noChangeShapeType="1" noTextEdit="1"/>
              </p:cNvSpPr>
              <p:nvPr/>
            </p:nvSpPr>
            <p:spPr>
              <a:xfrm>
                <a:off x="6642515" y="2205992"/>
                <a:ext cx="4554132" cy="307777"/>
              </a:xfrm>
              <a:prstGeom prst="rect">
                <a:avLst/>
              </a:prstGeom>
              <a:blipFill>
                <a:blip r:embed="rId3"/>
                <a:stretch>
                  <a:fillRect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914400" y="2206823"/>
                <a:ext cx="4523995" cy="307777"/>
              </a:xfrm>
              <a:prstGeom prst="rect">
                <a:avLst/>
              </a:prstGeom>
              <a:noFill/>
            </p:spPr>
            <p:txBody>
              <a:bodyPr wrap="none" rtlCol="0">
                <a:noAutofit/>
              </a:bodyPr>
              <a:lstStyle/>
              <a:p>
                <a14:m>
                  <m:oMath xmlns:m="http://schemas.openxmlformats.org/officeDocument/2006/math">
                    <m:r>
                      <a:rPr lang="en-US" sz="1400" i="1">
                        <a:latin typeface="Cambria Math"/>
                      </a:rPr>
                      <m:t>𝑆𝐴𝑇</m:t>
                    </m:r>
                    <m:r>
                      <a:rPr lang="en-US" sz="1400" i="1">
                        <a:latin typeface="Cambria Math"/>
                      </a:rPr>
                      <m:t>= </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rPr>
                          <m:t>0</m:t>
                        </m:r>
                      </m:sub>
                    </m:sSub>
                    <m:r>
                      <a:rPr lang="en-US" sz="1400" i="1">
                        <a:latin typeface="Cambria Math"/>
                      </a:rPr>
                      <m:t>+</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1</m:t>
                        </m:r>
                      </m:sub>
                    </m:sSub>
                    <m:r>
                      <a:rPr lang="en-US" sz="1400" i="1">
                        <a:latin typeface="Cambria Math"/>
                      </a:rPr>
                      <m:t>𝐼𝑛𝑐𝑜𝑚𝑒</m:t>
                    </m:r>
                    <m:r>
                      <a:rPr lang="en-US" sz="1400" i="1">
                        <a:latin typeface="Cambria Math"/>
                      </a:rPr>
                      <m:t> </m:t>
                    </m:r>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2</m:t>
                        </m:r>
                      </m:sub>
                    </m:sSub>
                    <m:r>
                      <a:rPr lang="en-US" sz="1400" i="1">
                        <a:latin typeface="Cambria Math"/>
                      </a:rPr>
                      <m:t>𝑌𝑒𝑎𝑟𝑠</m:t>
                    </m:r>
                  </m:oMath>
                </a14:m>
                <a:r>
                  <a:rPr lang="en-US" sz="1400" dirty="0"/>
                  <a:t> + </a:t>
                </a:r>
                <a14:m>
                  <m:oMath xmlns:m="http://schemas.openxmlformats.org/officeDocument/2006/math">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3</m:t>
                        </m:r>
                      </m:sub>
                    </m:sSub>
                    <m:r>
                      <a:rPr lang="en-US" sz="1400" i="1">
                        <a:latin typeface="Cambria Math"/>
                      </a:rPr>
                      <m:t>𝑅𝑎𝑛𝑘</m:t>
                    </m:r>
                    <m:r>
                      <m:rPr>
                        <m:nor/>
                      </m:rPr>
                      <a:rPr lang="en-US" sz="1400"/>
                      <m:t>+ </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charset="0"/>
                            <a:ea typeface="Cambria Math"/>
                          </a:rPr>
                          <m:t>4</m:t>
                        </m:r>
                      </m:sub>
                    </m:sSub>
                    <m:r>
                      <a:rPr lang="en-US" sz="1400" i="1">
                        <a:latin typeface="Cambria Math" charset="0"/>
                        <a:ea typeface="Cambria Math"/>
                      </a:rPr>
                      <m:t>𝐸𝑥𝑝𝑒𝑛𝑑</m:t>
                    </m:r>
                  </m:oMath>
                </a14:m>
                <a:endParaRPr lang="en-US" sz="1400" dirty="0"/>
              </a:p>
            </p:txBody>
          </p:sp>
        </mc:Choice>
        <mc:Fallback xmlns="">
          <p:sp>
            <p:nvSpPr>
              <p:cNvPr id="5" name="TextBox 4"/>
              <p:cNvSpPr txBox="1">
                <a:spLocks noRot="1" noChangeAspect="1" noMove="1" noResize="1" noEditPoints="1" noAdjustHandles="1" noChangeArrowheads="1" noChangeShapeType="1" noTextEdit="1"/>
              </p:cNvSpPr>
              <p:nvPr/>
            </p:nvSpPr>
            <p:spPr>
              <a:xfrm>
                <a:off x="914400" y="2206823"/>
                <a:ext cx="4523995" cy="307777"/>
              </a:xfrm>
              <a:prstGeom prst="rect">
                <a:avLst/>
              </a:prstGeom>
              <a:blipFill>
                <a:blip r:embed="rId4"/>
                <a:stretch>
                  <a:fillRect t="-3922" b="-19608"/>
                </a:stretch>
              </a:blipFill>
            </p:spPr>
            <p:txBody>
              <a:bodyPr/>
              <a:lstStyle/>
              <a:p>
                <a:r>
                  <a:rPr lang="en-US">
                    <a:noFill/>
                  </a:rPr>
                  <a:t> </a:t>
                </a:r>
              </a:p>
            </p:txBody>
          </p:sp>
        </mc:Fallback>
      </mc:AlternateContent>
      <p:pic>
        <p:nvPicPr>
          <p:cNvPr id="8" name="Picture 7"/>
          <p:cNvPicPr>
            <a:picLocks noChangeAspect="1"/>
          </p:cNvPicPr>
          <p:nvPr/>
        </p:nvPicPr>
        <p:blipFill rotWithShape="1">
          <a:blip r:embed="rId5"/>
          <a:srcRect b="52852"/>
          <a:stretch/>
        </p:blipFill>
        <p:spPr>
          <a:xfrm>
            <a:off x="4300002" y="3987224"/>
            <a:ext cx="3591996" cy="2001620"/>
          </a:xfrm>
          <a:prstGeom prst="rect">
            <a:avLst/>
          </a:prstGeom>
        </p:spPr>
      </p:pic>
      <p:pic>
        <p:nvPicPr>
          <p:cNvPr id="11" name="Picture 10"/>
          <p:cNvPicPr>
            <a:picLocks noChangeAspect="1"/>
          </p:cNvPicPr>
          <p:nvPr/>
        </p:nvPicPr>
        <p:blipFill>
          <a:blip r:embed="rId6"/>
          <a:stretch>
            <a:fillRect/>
          </a:stretch>
        </p:blipFill>
        <p:spPr>
          <a:xfrm>
            <a:off x="2296378" y="2590800"/>
            <a:ext cx="1760039" cy="1777953"/>
          </a:xfrm>
          <a:prstGeom prst="rect">
            <a:avLst/>
          </a:prstGeom>
        </p:spPr>
      </p:pic>
      <p:pic>
        <p:nvPicPr>
          <p:cNvPr id="12" name="Picture 11"/>
          <p:cNvPicPr>
            <a:picLocks noChangeAspect="1"/>
          </p:cNvPicPr>
          <p:nvPr/>
        </p:nvPicPr>
        <p:blipFill>
          <a:blip r:embed="rId7"/>
          <a:stretch>
            <a:fillRect/>
          </a:stretch>
        </p:blipFill>
        <p:spPr>
          <a:xfrm>
            <a:off x="8016141" y="2635323"/>
            <a:ext cx="1806881" cy="1816100"/>
          </a:xfrm>
          <a:prstGeom prst="rect">
            <a:avLst/>
          </a:prstGeom>
        </p:spPr>
      </p:pic>
      <p:pic>
        <p:nvPicPr>
          <p:cNvPr id="13" name="Picture 12"/>
          <p:cNvPicPr>
            <a:picLocks noChangeAspect="1"/>
          </p:cNvPicPr>
          <p:nvPr/>
        </p:nvPicPr>
        <p:blipFill rotWithShape="1">
          <a:blip r:embed="rId8"/>
          <a:srcRect b="11544"/>
          <a:stretch/>
        </p:blipFill>
        <p:spPr>
          <a:xfrm>
            <a:off x="6628725" y="1523999"/>
            <a:ext cx="4581712" cy="488806"/>
          </a:xfrm>
          <a:prstGeom prst="rect">
            <a:avLst/>
          </a:prstGeom>
        </p:spPr>
      </p:pic>
      <p:pic>
        <p:nvPicPr>
          <p:cNvPr id="14" name="Picture 13"/>
          <p:cNvPicPr>
            <a:picLocks noChangeAspect="1"/>
          </p:cNvPicPr>
          <p:nvPr/>
        </p:nvPicPr>
        <p:blipFill>
          <a:blip r:embed="rId9"/>
          <a:stretch>
            <a:fillRect/>
          </a:stretch>
        </p:blipFill>
        <p:spPr>
          <a:xfrm>
            <a:off x="1118997" y="1524000"/>
            <a:ext cx="4114800" cy="488805"/>
          </a:xfrm>
          <a:prstGeom prst="rect">
            <a:avLst/>
          </a:prstGeom>
        </p:spPr>
      </p:pic>
      <p:sp>
        <p:nvSpPr>
          <p:cNvPr id="15" name="TextBox 14"/>
          <p:cNvSpPr txBox="1"/>
          <p:nvPr/>
        </p:nvSpPr>
        <p:spPr>
          <a:xfrm>
            <a:off x="609600" y="6120825"/>
            <a:ext cx="10972800" cy="584775"/>
          </a:xfrm>
          <a:prstGeom prst="rect">
            <a:avLst/>
          </a:prstGeom>
          <a:noFill/>
        </p:spPr>
        <p:txBody>
          <a:bodyPr wrap="square" rtlCol="0">
            <a:noAutofit/>
          </a:bodyPr>
          <a:lstStyle/>
          <a:p>
            <a:pPr algn="ctr"/>
            <a:r>
              <a:rPr lang="en-US" sz="1600" dirty="0"/>
              <a:t>It is clear after this further analysis that there is strong evidence that the model with lTakers instead of Income is potentially a better model to assess the effect on expenditure after accounting for other variables. </a:t>
            </a:r>
          </a:p>
        </p:txBody>
      </p:sp>
      <p:sp>
        <p:nvSpPr>
          <p:cNvPr id="3" name="Rectangle 2">
            <a:extLst>
              <a:ext uri="{FF2B5EF4-FFF2-40B4-BE49-F238E27FC236}">
                <a16:creationId xmlns:a16="http://schemas.microsoft.com/office/drawing/2014/main" id="{8CF28CF2-06BC-45C0-BC1C-D03CD58A27D6}"/>
              </a:ext>
            </a:extLst>
          </p:cNvPr>
          <p:cNvSpPr/>
          <p:nvPr/>
        </p:nvSpPr>
        <p:spPr>
          <a:xfrm>
            <a:off x="4908796" y="4368753"/>
            <a:ext cx="2949329" cy="165147"/>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BFC92BCB-C4C0-441F-814C-25240EDB9288}"/>
              </a:ext>
            </a:extLst>
          </p:cNvPr>
          <p:cNvSpPr/>
          <p:nvPr/>
        </p:nvSpPr>
        <p:spPr>
          <a:xfrm>
            <a:off x="4908796" y="5772148"/>
            <a:ext cx="2954092" cy="21669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35420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757762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34"/>
  <p:tag name="MMPROD_UIDATA" val="&lt;database version=&quot;11.0&quot;&gt;&lt;object type=&quot;1&quot; unique_id=&quot;10001&quot;&gt;&lt;object type=&quot;2&quot; unique_id=&quot;47998&quot;&gt;&lt;object type=&quot;3&quot; unique_id=&quot;47999&quot;&gt;&lt;property id=&quot;20148&quot; value=&quot;5&quot;/&gt;&lt;property id=&quot;20300&quot; value=&quot;Slide 1 - &amp;quot;Insert Title Here&amp;quot;&quot;/&gt;&lt;property id=&quot;20307&quot; value=&quot;269&quot;/&gt;&lt;/object&gt;&lt;object type=&quot;3&quot; unique_id=&quot;48000&quot;&gt;&lt;property id=&quot;20148&quot; value=&quot;5&quot;/&gt;&lt;property id=&quot;20300&quot; value=&quot;Slide 2 - &amp;quot;Header&amp;quot;&quot;/&gt;&lt;property id=&quot;20307&quot; value=&quot;266&quot;/&gt;&lt;/object&gt;&lt;object type=&quot;3&quot; unique_id=&quot;48001&quot;&gt;&lt;property id=&quot;20148&quot; value=&quot;5&quot;/&gt;&lt;property id=&quot;20300&quot; value=&quot;Slide 7&quot;/&gt;&lt;property id=&quot;20307&quot; value=&quot;267&quot;/&gt;&lt;/object&gt;&lt;object type=&quot;3&quot; unique_id=&quot;48032&quot;&gt;&lt;property id=&quot;20148&quot; value=&quot;5&quot;/&gt;&lt;property id=&quot;20300&quot; value=&quot;Slide 3&quot;/&gt;&lt;property id=&quot;20307&quot; value=&quot;270&quot;/&gt;&lt;/object&gt;&lt;object type=&quot;3&quot; unique_id=&quot;48033&quot;&gt;&lt;property id=&quot;20148&quot; value=&quot;5&quot;/&gt;&lt;property id=&quot;20300&quot; value=&quot;Slide 4&quot;/&gt;&lt;property id=&quot;20307&quot; value=&quot;271&quot;/&gt;&lt;/object&gt;&lt;object type=&quot;3&quot; unique_id=&quot;48034&quot;&gt;&lt;property id=&quot;20148&quot; value=&quot;5&quot;/&gt;&lt;property id=&quot;20300&quot; value=&quot;Slide 5&quot;/&gt;&lt;property id=&quot;20307&quot; value=&quot;272&quot;/&gt;&lt;/object&gt;&lt;object type=&quot;3&quot; unique_id=&quot;48035&quot;&gt;&lt;property id=&quot;20148&quot; value=&quot;5&quot;/&gt;&lt;property id=&quot;20300&quot; value=&quot;Slide 6&quot;/&gt;&lt;property id=&quot;20307&quot; value=&quot;273&quot;/&gt;&lt;/object&gt;&lt;/object&gt;&lt;object type=&quot;8&quot; unique_id=&quot;48006&quot;&gt;&lt;/object&gt;&lt;/object&gt;&lt;/database&gt;"/>
  <p:tag name="SECTOMILLISECCONVERTED" val="1"/>
</p:tagLst>
</file>

<file path=ppt/theme/theme1.xml><?xml version="1.0" encoding="utf-8"?>
<a:theme xmlns:a="http://schemas.openxmlformats.org/drawingml/2006/main" name="1_Body Slides">
  <a:themeElements>
    <a:clrScheme name="Southern Methodist University palette">
      <a:dk1>
        <a:srgbClr val="000000"/>
      </a:dk1>
      <a:lt1>
        <a:srgbClr val="FFFFFF"/>
      </a:lt1>
      <a:dk2>
        <a:srgbClr val="303651"/>
      </a:dk2>
      <a:lt2>
        <a:srgbClr val="8EB8E5"/>
      </a:lt2>
      <a:accent1>
        <a:srgbClr val="344CA1"/>
      </a:accent1>
      <a:accent2>
        <a:srgbClr val="DDCBA3"/>
      </a:accent2>
      <a:accent3>
        <a:srgbClr val="CC0034"/>
      </a:accent3>
      <a:accent4>
        <a:srgbClr val="928981"/>
      </a:accent4>
      <a:accent5>
        <a:srgbClr val="F9CA12"/>
      </a:accent5>
      <a:accent6>
        <a:srgbClr val="404041"/>
      </a:accent6>
      <a:hlink>
        <a:srgbClr val="0562C1"/>
      </a:hlink>
      <a:folHlink>
        <a:srgbClr val="0563C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9861</TotalTime>
  <Words>3924</Words>
  <Application>Microsoft Macintosh PowerPoint</Application>
  <PresentationFormat>Widescreen</PresentationFormat>
  <Paragraphs>660</Paragraphs>
  <Slides>96</Slides>
  <Notes>45</Notes>
  <HiddenSlides>1</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96</vt:i4>
      </vt:variant>
    </vt:vector>
  </HeadingPairs>
  <TitlesOfParts>
    <vt:vector size="102" baseType="lpstr">
      <vt:lpstr>Arial</vt:lpstr>
      <vt:lpstr>Calibri</vt:lpstr>
      <vt:lpstr>Cambria Math</vt:lpstr>
      <vt:lpstr>Courier New</vt:lpstr>
      <vt:lpstr>1_Body Slides</vt:lpstr>
      <vt:lpstr>Mtb Graph</vt:lpstr>
      <vt:lpstr>Example</vt:lpstr>
      <vt:lpstr>Partial Residuals: Brain Weight Data</vt:lpstr>
      <vt:lpstr>Partial Residuals: Brain Weight Data (cont.)</vt:lpstr>
      <vt:lpstr>Partial Residuals</vt:lpstr>
      <vt:lpstr>Partial Residuals: Brain Data</vt:lpstr>
      <vt:lpstr>Partial Residuals: A More Intuitive (but Equivalent) Approach</vt:lpstr>
      <vt:lpstr>PowerPoint Presentation</vt:lpstr>
      <vt:lpstr>Putting It All Together</vt:lpstr>
      <vt:lpstr>Example: Male Female Alcohol Metabolization</vt:lpstr>
      <vt:lpstr>Alcohol Metabolization</vt:lpstr>
      <vt:lpstr>Steps in Multiple Regression</vt:lpstr>
      <vt:lpstr>Plot the Data</vt:lpstr>
      <vt:lpstr>Steps in Multiple Regression</vt:lpstr>
      <vt:lpstr>Alcohol Metabolization</vt:lpstr>
      <vt:lpstr>Steps in Multiple Regression</vt:lpstr>
      <vt:lpstr>Residual Analysis for Metabolization of Alcohol Example</vt:lpstr>
      <vt:lpstr>Strategy … High Leverage</vt:lpstr>
      <vt:lpstr>Question 1</vt:lpstr>
      <vt:lpstr>Question 1 (cont.)</vt:lpstr>
      <vt:lpstr>Question 3 Second </vt:lpstr>
      <vt:lpstr>Extra Sum of Squares Test</vt:lpstr>
      <vt:lpstr>Question 2 Last </vt:lpstr>
      <vt:lpstr>Question 2 Last </vt:lpstr>
      <vt:lpstr>Question 2 Last (cont.)</vt:lpstr>
      <vt:lpstr>PowerPoint Presentation</vt:lpstr>
      <vt:lpstr>A Step Through Stepwise Variable Selection (with the p-Value)</vt:lpstr>
      <vt:lpstr>Example: Cement Data</vt:lpstr>
      <vt:lpstr>Example: Cement Data (cont.)</vt:lpstr>
      <vt:lpstr>Stepwise Regression: The Idea</vt:lpstr>
      <vt:lpstr>Stepwise Regression: Preliminary Steps</vt:lpstr>
      <vt:lpstr>Example: Cement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Caution about Stepwise Regression!</vt:lpstr>
      <vt:lpstr>Caution about Stepwise Regression! (cont.)</vt:lpstr>
      <vt:lpstr>Drawbacks of Stepwise Regression</vt:lpstr>
      <vt:lpstr>Variable Selection Criteria</vt:lpstr>
      <vt:lpstr>PowerPoint Presentation</vt:lpstr>
      <vt:lpstr>Example</vt:lpstr>
      <vt:lpstr>Example 2: SAT Analysis  QOI and Data</vt:lpstr>
      <vt:lpstr>Example 2: SAT Analysis  A Look at the Data</vt:lpstr>
      <vt:lpstr>Example 2: SAT Analysis Tentative Model</vt:lpstr>
      <vt:lpstr>Example 2: SAT Analysis A Look at the VIFs</vt:lpstr>
      <vt:lpstr>Example 2: SAT Analysis Model Selection (Adj R2)</vt:lpstr>
      <vt:lpstr>Example 2: SAT Analysis Check Residuals/Assumptions</vt:lpstr>
      <vt:lpstr>Example 2: SAT Analysis  Influential Observations</vt:lpstr>
      <vt:lpstr>Example 2: SAT Analysis Add Expenditure Back In</vt:lpstr>
      <vt:lpstr>Example 2: SAT Analysis  Influential Point</vt:lpstr>
      <vt:lpstr>Example 2: SAT Analysis Without Alaska</vt:lpstr>
      <vt:lpstr>Example 2: SAT Analysis Conclusion</vt:lpstr>
      <vt:lpstr>PowerPoint Presentation</vt:lpstr>
      <vt:lpstr>$AT Example in R</vt:lpstr>
      <vt:lpstr>Example 2: SAT Analysis  The Data</vt:lpstr>
      <vt:lpstr>Example 2: SAT Analysis  A Look at the Data</vt:lpstr>
      <vt:lpstr>Forward Selection in R</vt:lpstr>
      <vt:lpstr>Forward Selection in R: SAT Data, Part I</vt:lpstr>
      <vt:lpstr>Forward Selection in R: SAT Data, Part II</vt:lpstr>
      <vt:lpstr>Forward Selection in R: SAT Data, Part III</vt:lpstr>
      <vt:lpstr>Forward Selection in R: SAT Data, Part IV</vt:lpstr>
      <vt:lpstr>Forward Selection in R: SAT Data/Penter = .15</vt:lpstr>
      <vt:lpstr>Deprecation: Out with the Old and in with the New</vt:lpstr>
      <vt:lpstr>Backward Elimination in R, Part I</vt:lpstr>
      <vt:lpstr>Backward Elimination in R, Part II</vt:lpstr>
      <vt:lpstr>Backward Elimination in R, Part III</vt:lpstr>
      <vt:lpstr>Backward Elimination in R, Part IV</vt:lpstr>
      <vt:lpstr>Backward Elimination in R: Prem = .05</vt:lpstr>
      <vt:lpstr>Deprecation Alert!</vt:lpstr>
      <vt:lpstr>Sensitivity to Prem</vt:lpstr>
      <vt:lpstr>Stepwise Selection in R: Deprecated!</vt:lpstr>
      <vt:lpstr>Stepwise Selection in R, Part I</vt:lpstr>
      <vt:lpstr>Stepwise Selection in R, Part II</vt:lpstr>
      <vt:lpstr>Stepwise Selection in R, Part III</vt:lpstr>
      <vt:lpstr>Stepwise Selection in R/Pent = .05, Prem = .05</vt:lpstr>
      <vt:lpstr>Example 2: SAT Analysis Fit the Model … Variable Selection</vt:lpstr>
      <vt:lpstr>Example 2: SAT Analysis Fit the Model … Variable Selection (cont.)</vt:lpstr>
      <vt:lpstr>Example 2: SAT Analysis  Check Residuals/Assumptions</vt:lpstr>
      <vt:lpstr>Example 2: SAT Analysis  Check Residuals/Assumptions (cont.)</vt:lpstr>
      <vt:lpstr>PowerPoint Presentation</vt:lpstr>
      <vt:lpstr>Mallow’s Cp</vt:lpstr>
      <vt:lpstr>Best Subset Regression</vt:lpstr>
      <vt:lpstr>Mallow’s Cp</vt:lpstr>
      <vt:lpstr>Fishing for Explanation</vt:lpstr>
      <vt:lpstr>Cp Plot</vt:lpstr>
      <vt:lpstr>Residuals/Influential Points: lTakers, Years, Expend, Rank</vt:lpstr>
      <vt:lpstr>Conclusion</vt:lpstr>
      <vt:lpstr>Often Used Together</vt:lpstr>
      <vt:lpstr>PowerPoint Presentation</vt:lpstr>
      <vt:lpstr>Introduction to PROC GLMSELECT</vt:lpstr>
      <vt:lpstr>Variable Selection with PROC GLMSELECT</vt:lpstr>
      <vt:lpstr>Model Comparison Using AIC/BIC/SBC</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Southern Methodist University</dc:title>
  <dc:subject/>
  <dc:creator>Administrator</dc:creator>
  <cp:keywords/>
  <dc:description/>
  <cp:lastModifiedBy>Microsoft Office User</cp:lastModifiedBy>
  <cp:revision>242</cp:revision>
  <dcterms:created xsi:type="dcterms:W3CDTF">2016-03-21T14:12:59Z</dcterms:created>
  <dcterms:modified xsi:type="dcterms:W3CDTF">2020-10-06T19:54:36Z</dcterms:modified>
  <cp:category/>
</cp:coreProperties>
</file>